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7" name="Shape 18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5" name="Shape 12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0" name="Shape 16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Титульный слайд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640"/>
              </a:spcBef>
              <a:buClr>
                <a:srgbClr val="888888"/>
              </a:buClr>
              <a:buFont typeface="Arial"/>
              <a:buNone/>
              <a:defRPr b="0" baseline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ctr">
              <a:spcBef>
                <a:spcPts val="560"/>
              </a:spcBef>
              <a:buClr>
                <a:srgbClr val="888888"/>
              </a:buClr>
              <a:buFont typeface="Arial"/>
              <a:buNone/>
              <a:defRPr b="0" baseline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ctr">
              <a:spcBef>
                <a:spcPts val="480"/>
              </a:spcBef>
              <a:buClr>
                <a:srgbClr val="888888"/>
              </a:buClr>
              <a:buFont typeface="Arial"/>
              <a:buNone/>
              <a:defRPr b="0" baseline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baseline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Заголовок и вертикальный текст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Вертикальный заголовок и текст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Заголовок и объект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Заголовок раздела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 b="1" sz="4000" cap="none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Два объекта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Сравнение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 b="1" sz="2400"/>
            </a:lvl1pPr>
            <a:lvl2pPr indent="0" marL="457200" rtl="0">
              <a:spcBef>
                <a:spcPts val="0"/>
              </a:spcBef>
              <a:buFont typeface="Calibri"/>
              <a:buNone/>
              <a:defRPr b="1" sz="2000"/>
            </a:lvl2pPr>
            <a:lvl3pPr indent="0" marL="914400" rtl="0">
              <a:spcBef>
                <a:spcPts val="0"/>
              </a:spcBef>
              <a:buFont typeface="Calibri"/>
              <a:buNone/>
              <a:defRPr b="1" sz="1800"/>
            </a:lvl3pPr>
            <a:lvl4pPr indent="0" marL="1371600" rtl="0">
              <a:spcBef>
                <a:spcPts val="0"/>
              </a:spcBef>
              <a:buFont typeface="Calibri"/>
              <a:buNone/>
              <a:defRPr b="1" sz="1600"/>
            </a:lvl4pPr>
            <a:lvl5pPr indent="0" marL="1828800" rtl="0">
              <a:spcBef>
                <a:spcPts val="0"/>
              </a:spcBef>
              <a:buFont typeface="Calibri"/>
              <a:buNone/>
              <a:defRPr b="1" sz="1600"/>
            </a:lvl5pPr>
            <a:lvl6pPr indent="0" marL="2286000" rtl="0">
              <a:spcBef>
                <a:spcPts val="0"/>
              </a:spcBef>
              <a:buFont typeface="Calibri"/>
              <a:buNone/>
              <a:defRPr b="1" sz="1600"/>
            </a:lvl6pPr>
            <a:lvl7pPr indent="0" marL="2743200" rtl="0">
              <a:spcBef>
                <a:spcPts val="0"/>
              </a:spcBef>
              <a:buFont typeface="Calibri"/>
              <a:buNone/>
              <a:defRPr b="1" sz="1600"/>
            </a:lvl7pPr>
            <a:lvl8pPr indent="0" marL="3200400" rtl="0">
              <a:spcBef>
                <a:spcPts val="0"/>
              </a:spcBef>
              <a:buFont typeface="Calibri"/>
              <a:buNone/>
              <a:defRPr b="1" sz="1600"/>
            </a:lvl8pPr>
            <a:lvl9pPr indent="0" marL="3657600" rtl="0">
              <a:spcBef>
                <a:spcPts val="0"/>
              </a:spcBef>
              <a:buFont typeface="Calibri"/>
              <a:buNone/>
              <a:defRPr b="1" sz="1600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 b="1" sz="2400"/>
            </a:lvl1pPr>
            <a:lvl2pPr indent="0" marL="457200" rtl="0">
              <a:spcBef>
                <a:spcPts val="0"/>
              </a:spcBef>
              <a:buFont typeface="Calibri"/>
              <a:buNone/>
              <a:defRPr b="1" sz="2000"/>
            </a:lvl2pPr>
            <a:lvl3pPr indent="0" marL="914400" rtl="0">
              <a:spcBef>
                <a:spcPts val="0"/>
              </a:spcBef>
              <a:buFont typeface="Calibri"/>
              <a:buNone/>
              <a:defRPr b="1" sz="1800"/>
            </a:lvl3pPr>
            <a:lvl4pPr indent="0" marL="1371600" rtl="0">
              <a:spcBef>
                <a:spcPts val="0"/>
              </a:spcBef>
              <a:buFont typeface="Calibri"/>
              <a:buNone/>
              <a:defRPr b="1" sz="1600"/>
            </a:lvl4pPr>
            <a:lvl5pPr indent="0" marL="1828800" rtl="0">
              <a:spcBef>
                <a:spcPts val="0"/>
              </a:spcBef>
              <a:buFont typeface="Calibri"/>
              <a:buNone/>
              <a:defRPr b="1" sz="1600"/>
            </a:lvl5pPr>
            <a:lvl6pPr indent="0" marL="2286000" rtl="0">
              <a:spcBef>
                <a:spcPts val="0"/>
              </a:spcBef>
              <a:buFont typeface="Calibri"/>
              <a:buNone/>
              <a:defRPr b="1" sz="1600"/>
            </a:lvl6pPr>
            <a:lvl7pPr indent="0" marL="2743200" rtl="0">
              <a:spcBef>
                <a:spcPts val="0"/>
              </a:spcBef>
              <a:buFont typeface="Calibri"/>
              <a:buNone/>
              <a:defRPr b="1" sz="1600"/>
            </a:lvl7pPr>
            <a:lvl8pPr indent="0" marL="3200400" rtl="0">
              <a:spcBef>
                <a:spcPts val="0"/>
              </a:spcBef>
              <a:buFont typeface="Calibri"/>
              <a:buNone/>
              <a:defRPr b="1" sz="1600"/>
            </a:lvl8pPr>
            <a:lvl9pPr indent="0" marL="3657600" rtl="0">
              <a:spcBef>
                <a:spcPts val="0"/>
              </a:spcBef>
              <a:buFont typeface="Calibri"/>
              <a:buNone/>
              <a:defRPr b="1" sz="1600"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Только заголовок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Пустой слайд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Объект с подписью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 b="1" sz="20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 sz="2800"/>
            </a:lvl2pPr>
            <a:lvl3pPr rtl="0">
              <a:spcBef>
                <a:spcPts val="0"/>
              </a:spcBef>
              <a:defRPr sz="2400"/>
            </a:lvl3pPr>
            <a:lvl4pPr rtl="0">
              <a:spcBef>
                <a:spcPts val="0"/>
              </a:spcBef>
              <a:defRPr sz="2000"/>
            </a:lvl4pPr>
            <a:lvl5pPr rtl="0">
              <a:spcBef>
                <a:spcPts val="0"/>
              </a:spcBef>
              <a:defRPr sz="2000"/>
            </a:lvl5pPr>
            <a:lvl6pPr rtl="0">
              <a:spcBef>
                <a:spcPts val="0"/>
              </a:spcBef>
              <a:defRPr sz="2000"/>
            </a:lvl6pPr>
            <a:lvl7pPr rtl="0">
              <a:spcBef>
                <a:spcPts val="0"/>
              </a:spcBef>
              <a:defRPr sz="2000"/>
            </a:lvl7pPr>
            <a:lvl8pPr rtl="0">
              <a:spcBef>
                <a:spcPts val="0"/>
              </a:spcBef>
              <a:defRPr sz="2000"/>
            </a:lvl8pPr>
            <a:lvl9pPr rtl="0">
              <a:spcBef>
                <a:spcPts val="0"/>
              </a:spcBef>
              <a:defRPr sz="2000"/>
            </a:lvl9pPr>
          </a:lstStyle>
          <a:p/>
        </p:txBody>
      </p:sp>
      <p:sp>
        <p:nvSpPr>
          <p:cNvPr id="56" name="Shape 5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 sz="1400"/>
            </a:lvl1pPr>
            <a:lvl2pPr indent="0" marL="457200" rtl="0">
              <a:spcBef>
                <a:spcPts val="0"/>
              </a:spcBef>
              <a:buFont typeface="Calibri"/>
              <a:buNone/>
              <a:defRPr sz="1200"/>
            </a:lvl2pPr>
            <a:lvl3pPr indent="0" marL="914400" rtl="0">
              <a:spcBef>
                <a:spcPts val="0"/>
              </a:spcBef>
              <a:buFont typeface="Calibri"/>
              <a:buNone/>
              <a:defRPr sz="1000"/>
            </a:lvl3pPr>
            <a:lvl4pPr indent="0" marL="1371600" rtl="0">
              <a:spcBef>
                <a:spcPts val="0"/>
              </a:spcBef>
              <a:buFont typeface="Calibri"/>
              <a:buNone/>
              <a:defRPr sz="900"/>
            </a:lvl4pPr>
            <a:lvl5pPr indent="0" marL="1828800" rtl="0">
              <a:spcBef>
                <a:spcPts val="0"/>
              </a:spcBef>
              <a:buFont typeface="Calibri"/>
              <a:buNone/>
              <a:defRPr sz="900"/>
            </a:lvl5pPr>
            <a:lvl6pPr indent="0" marL="2286000" rtl="0">
              <a:spcBef>
                <a:spcPts val="0"/>
              </a:spcBef>
              <a:buFont typeface="Calibri"/>
              <a:buNone/>
              <a:defRPr sz="900"/>
            </a:lvl6pPr>
            <a:lvl7pPr indent="0" marL="2743200" rtl="0">
              <a:spcBef>
                <a:spcPts val="0"/>
              </a:spcBef>
              <a:buFont typeface="Calibri"/>
              <a:buNone/>
              <a:defRPr sz="900"/>
            </a:lvl7pPr>
            <a:lvl8pPr indent="0" marL="3200400" rtl="0">
              <a:spcBef>
                <a:spcPts val="0"/>
              </a:spcBef>
              <a:buFont typeface="Calibri"/>
              <a:buNone/>
              <a:defRPr sz="900"/>
            </a:lvl8pPr>
            <a:lvl9pPr indent="0" marL="3657600" rtl="0">
              <a:spcBef>
                <a:spcPts val="0"/>
              </a:spcBef>
              <a:buFont typeface="Calibri"/>
              <a:buNone/>
              <a:defRPr sz="900"/>
            </a:lvl9pPr>
          </a:lstStyle>
          <a:p/>
        </p:txBody>
      </p:sp>
      <p:sp>
        <p:nvSpPr>
          <p:cNvPr id="57" name="Shape 57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Рисунок с подписью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 b="1" sz="20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2" name="Shape 62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buClr>
                <a:srgbClr val="888888"/>
              </a:buClr>
              <a:buFont typeface="Calibri"/>
              <a:buNone/>
              <a:defRPr b="0" baseline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 sz="1400"/>
            </a:lvl1pPr>
            <a:lvl2pPr indent="0" marL="457200" rtl="0">
              <a:spcBef>
                <a:spcPts val="0"/>
              </a:spcBef>
              <a:buFont typeface="Calibri"/>
              <a:buNone/>
              <a:defRPr sz="1200"/>
            </a:lvl2pPr>
            <a:lvl3pPr indent="0" marL="914400" rtl="0">
              <a:spcBef>
                <a:spcPts val="0"/>
              </a:spcBef>
              <a:buFont typeface="Calibri"/>
              <a:buNone/>
              <a:defRPr sz="1000"/>
            </a:lvl3pPr>
            <a:lvl4pPr indent="0" marL="1371600" rtl="0">
              <a:spcBef>
                <a:spcPts val="0"/>
              </a:spcBef>
              <a:buFont typeface="Calibri"/>
              <a:buNone/>
              <a:defRPr sz="900"/>
            </a:lvl4pPr>
            <a:lvl5pPr indent="0" marL="1828800" rtl="0">
              <a:spcBef>
                <a:spcPts val="0"/>
              </a:spcBef>
              <a:buFont typeface="Calibri"/>
              <a:buNone/>
              <a:defRPr sz="900"/>
            </a:lvl5pPr>
            <a:lvl6pPr indent="0" marL="2286000" rtl="0">
              <a:spcBef>
                <a:spcPts val="0"/>
              </a:spcBef>
              <a:buFont typeface="Calibri"/>
              <a:buNone/>
              <a:defRPr sz="900"/>
            </a:lvl6pPr>
            <a:lvl7pPr indent="0" marL="2743200" rtl="0">
              <a:spcBef>
                <a:spcPts val="0"/>
              </a:spcBef>
              <a:buFont typeface="Calibri"/>
              <a:buNone/>
              <a:defRPr sz="900"/>
            </a:lvl7pPr>
            <a:lvl8pPr indent="0" marL="3200400" rtl="0">
              <a:spcBef>
                <a:spcPts val="0"/>
              </a:spcBef>
              <a:buFont typeface="Calibri"/>
              <a:buNone/>
              <a:defRPr sz="900"/>
            </a:lvl8pPr>
            <a:lvl9pPr indent="0" marL="3657600" rtl="0">
              <a:spcBef>
                <a:spcPts val="0"/>
              </a:spcBef>
              <a:buFont typeface="Calibri"/>
              <a:buNone/>
              <a:defRPr sz="900"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baseline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b="0" baseline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marL="742950" marR="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b="0" baseline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marL="1143000" marR="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b="0" baseline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marL="16002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marL="20574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b="0" baseline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marL="457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marL="914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marL="1371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marL="18288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marL="22860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marL="27432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marL="32004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marL="3657600" marR="0" rtl="0" algn="l">
              <a:spcBef>
                <a:spcPts val="0"/>
              </a:spcBef>
              <a:def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jpg"/><Relationship Id="rId4" Type="http://schemas.openxmlformats.org/officeDocument/2006/relationships/image" Target="../media/image0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0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0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0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0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0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0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Opinia copiilor privind implementarea </a:t>
            </a:r>
            <a:b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Convenției ONU cu privire la Drepturile Copilului</a:t>
            </a:r>
          </a:p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x="467543" y="6021287"/>
            <a:ext cx="7344815" cy="5811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8 decembrie, 2015 </a:t>
            </a:r>
            <a:r>
              <a:rPr b="0" baseline="0" i="0" lang="en-US" sz="1800" u="none" cap="none" strike="noStrike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rPr>
              <a:t>| </a:t>
            </a:r>
            <a:r>
              <a:rPr b="0" baseline="0" i="0" lang="en-US" sz="2000" u="none" cap="none" strike="noStrike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rPr>
              <a:t>Irina Gușan, Centrul de Informare și Documentare privind Drepturile Copilului </a:t>
            </a:r>
          </a:p>
        </p:txBody>
      </p:sp>
      <p:pic>
        <p:nvPicPr>
          <p:cNvPr id="85" name="Shape 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2360" y="5733255"/>
            <a:ext cx="1152128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Shape 8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87624" y="1124744"/>
            <a:ext cx="6696744" cy="44435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idx="1" type="body"/>
          </p:nvPr>
        </p:nvSpPr>
        <p:spPr>
          <a:xfrm>
            <a:off x="457200" y="2012676"/>
            <a:ext cx="8229600" cy="37010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Profesioniștii trebuie să învețe copiii de la cele mai mici vârste că nimeni nu are dreptul să aplice violența asupra lor; trebuie să-i învețe să identifice semnele abuzului și cum să evite sau să soluționeze o situație violentă.</a:t>
            </a: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Shape 176"/>
          <p:cNvSpPr txBox="1"/>
          <p:nvPr/>
        </p:nvSpPr>
        <p:spPr>
          <a:xfrm>
            <a:off x="444664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651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Shape 178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Shape 179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 txBox="1"/>
          <p:nvPr/>
        </p:nvSpPr>
        <p:spPr>
          <a:xfrm>
            <a:off x="457200" y="1802950"/>
            <a:ext cx="8229600" cy="2850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Shape 181"/>
          <p:cNvSpPr txBox="1"/>
          <p:nvPr/>
        </p:nvSpPr>
        <p:spPr>
          <a:xfrm>
            <a:off x="457200" y="148478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Shape 182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Recomandările Copiilor</a:t>
            </a:r>
          </a:p>
        </p:txBody>
      </p:sp>
      <p:pic>
        <p:nvPicPr>
          <p:cNvPr id="183" name="Shape 1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2360" y="5805264"/>
            <a:ext cx="1152128" cy="10081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4" name="Shape 184"/>
          <p:cNvCxnSpPr/>
          <p:nvPr/>
        </p:nvCxnSpPr>
        <p:spPr>
          <a:xfrm>
            <a:off x="0" y="5805264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0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Copiii recomandă tuturor școlilor să stabilească politici anti-corupție şi reguli pentru prevenirea abandonului şcolar prin eliminarea colectării de bani, fonduri, taxe pentru diverse necesităţi ale şcolii, precum şi primirea cadourilor, procurarea cărților unor autori etc.</a:t>
            </a: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Shape 191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Shape 19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651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Shape 194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Shape 195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Shape 196"/>
          <p:cNvSpPr txBox="1"/>
          <p:nvPr/>
        </p:nvSpPr>
        <p:spPr>
          <a:xfrm>
            <a:off x="457200" y="148478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Shape 197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Recomandările Copiilor</a:t>
            </a:r>
          </a:p>
        </p:txBody>
      </p:sp>
      <p:pic>
        <p:nvPicPr>
          <p:cNvPr id="198" name="Shape 1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2360" y="5805264"/>
            <a:ext cx="1152128" cy="10081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9" name="Shape 199"/>
          <p:cNvCxnSpPr/>
          <p:nvPr/>
        </p:nvCxnSpPr>
        <p:spPr>
          <a:xfrm>
            <a:off x="0" y="5805264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651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Shape 208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Shape 209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Shape 210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457200" y="3406598"/>
            <a:ext cx="8229600" cy="2603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3200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-US" sz="3200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068499746</a:t>
            </a:r>
          </a:p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-US" sz="3200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irinagusanu@gmail.com</a:t>
            </a:r>
          </a:p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www.childrights.md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0" y="0"/>
            <a:ext cx="9144000" cy="33021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Vă mulțumesc pentru atenție</a:t>
            </a:r>
          </a:p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3" name="Shape 2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92279" y="4869160"/>
            <a:ext cx="1594519" cy="13576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body"/>
          </p:nvPr>
        </p:nvSpPr>
        <p:spPr>
          <a:xfrm>
            <a:off x="457200" y="1560983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30200" lvl="0" marL="342900" marR="0" rtl="0" algn="l">
              <a:spcBef>
                <a:spcPts val="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lang="en-US" sz="3000">
                <a:solidFill>
                  <a:srgbClr val="244061"/>
                </a:solidFill>
              </a:rPr>
              <a:t>fete și băieți adolescenți,</a:t>
            </a:r>
          </a:p>
          <a:p>
            <a:pPr indent="-330200" lvl="0" marL="342900" marR="0" rtl="0" algn="l">
              <a:spcBef>
                <a:spcPts val="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lang="en-US" sz="3000">
                <a:solidFill>
                  <a:srgbClr val="244061"/>
                </a:solidFill>
              </a:rPr>
              <a:t>din sate și orașe de pe întreg teritoriul republicii, inclusiv Transnistria,</a:t>
            </a:r>
          </a:p>
          <a:p>
            <a:pPr indent="-330200" lvl="0" marL="342900" marR="0" rtl="0" algn="l">
              <a:spcBef>
                <a:spcPts val="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lang="en-US" sz="3000">
                <a:solidFill>
                  <a:srgbClr val="244061"/>
                </a:solidFill>
              </a:rPr>
              <a:t>care provin din diferite medii sociale</a:t>
            </a:r>
          </a:p>
          <a:p>
            <a:pPr indent="-330200" lvl="0" marL="342900" marR="0" rtl="0" algn="l">
              <a:spcBef>
                <a:spcPts val="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lang="en-US" sz="3000">
                <a:solidFill>
                  <a:srgbClr val="244061"/>
                </a:solidFill>
              </a:rPr>
              <a:t>inclusiv: copii cu părinți plecați peste hotare,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rPr lang="en-US" sz="3000">
                <a:solidFill>
                  <a:srgbClr val="244061"/>
                </a:solidFill>
              </a:rPr>
              <a:t>   copii de etnie romă, copii din familii cu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rPr lang="en-US" sz="3000">
                <a:solidFill>
                  <a:srgbClr val="244061"/>
                </a:solidFill>
              </a:rPr>
              <a:t>   venituri reduse, copii absolvenți ai instituțiilor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rPr lang="en-US" sz="3000">
                <a:solidFill>
                  <a:srgbClr val="244061"/>
                </a:solidFill>
              </a:rPr>
              <a:t>   rezidențiale, copii cu necesități speciale</a:t>
            </a: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Grupu</a:t>
            </a: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 de Reflecție</a:t>
            </a:r>
          </a:p>
        </p:txBody>
      </p:sp>
      <p:pic>
        <p:nvPicPr>
          <p:cNvPr id="93" name="Shape 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2360" y="5805264"/>
            <a:ext cx="1152128" cy="10081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4" name="Shape 94"/>
          <p:cNvCxnSpPr/>
          <p:nvPr/>
        </p:nvCxnSpPr>
        <p:spPr>
          <a:xfrm>
            <a:off x="0" y="5805264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/>
        </p:nvSpPr>
        <p:spPr>
          <a:xfrm>
            <a:off x="457200" y="1941983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Drepturi Monitorizate</a:t>
            </a:r>
          </a:p>
        </p:txBody>
      </p:sp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2360" y="5805264"/>
            <a:ext cx="1152128" cy="10081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2" name="Shape 102"/>
          <p:cNvCxnSpPr/>
          <p:nvPr/>
        </p:nvCxnSpPr>
        <p:spPr>
          <a:xfrm>
            <a:off x="0" y="5805264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3" name="Shape 103"/>
          <p:cNvSpPr txBox="1"/>
          <p:nvPr>
            <p:ph idx="1" type="body"/>
          </p:nvPr>
        </p:nvSpPr>
        <p:spPr>
          <a:xfrm>
            <a:off x="358600" y="1878175"/>
            <a:ext cx="8328299" cy="3313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Dreptul la educație</a:t>
            </a:r>
          </a:p>
          <a:p>
            <a:pPr indent="-342900" lvl="0" marL="342900" marR="0" rtl="0" algn="l">
              <a:spcBef>
                <a:spcPts val="56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Dreptul la familie</a:t>
            </a:r>
          </a:p>
          <a:p>
            <a:pPr indent="-342900" lvl="0" marL="342900" marR="0" rtl="0" algn="l">
              <a:spcBef>
                <a:spcPts val="56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Dreptul la sănătate</a:t>
            </a:r>
          </a:p>
          <a:p>
            <a:pPr indent="-342900" lvl="0" marL="342900" marR="0" rtl="0" algn="l">
              <a:spcBef>
                <a:spcPts val="56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Dreptul la protecție față de exploatare economică</a:t>
            </a:r>
          </a:p>
          <a:p>
            <a:pPr indent="-342900" lvl="0" marL="342900" marR="0" rtl="0" algn="l">
              <a:spcBef>
                <a:spcPts val="56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0" lang="en-US" sz="28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Dreptul la protecție împotriva abuzului și neglijării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4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„Școala nu corespunde cerințelor noastre, noi trebuie să corespundem cerințelor ei”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4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 „Școala vrea să facă genii din noi, nu oameni simpli”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457200" y="148478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Constatări Dreptul la educație</a:t>
            </a:r>
          </a:p>
        </p:txBody>
      </p:sp>
      <p:pic>
        <p:nvPicPr>
          <p:cNvPr id="111" name="Shape 1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2360" y="5805264"/>
            <a:ext cx="1152128" cy="10081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2" name="Shape 112"/>
          <p:cNvCxnSpPr/>
          <p:nvPr/>
        </p:nvCxnSpPr>
        <p:spPr>
          <a:xfrm>
            <a:off x="0" y="5805264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„Avem sisteme de protecție a copilului, dar ele nu funcționează”</a:t>
            </a:r>
          </a:p>
          <a:p>
            <a:pPr indent="-342900" lvl="0" marL="342900" marR="0" rtl="0" algn="l">
              <a:spcBef>
                <a:spcPts val="64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„Autoritățile și persoanele responsabile nu reușesc sau nu sunt competente în a proteja copiii de violență”</a:t>
            </a:r>
          </a:p>
          <a:p>
            <a:pPr indent="-342900" lvl="0" marL="342900" marR="0" rtl="0" algn="l">
              <a:spcBef>
                <a:spcPts val="64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„Violența poate fi întâlnită practic în toate mediile, cel mai mult însă la școală și în familie”</a:t>
            </a: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118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/>
        </p:nvSpPr>
        <p:spPr>
          <a:xfrm>
            <a:off x="457200" y="148478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Constatări Dreptul la protecție față de Abuz și Neglijare</a:t>
            </a:r>
          </a:p>
        </p:txBody>
      </p:sp>
      <p:pic>
        <p:nvPicPr>
          <p:cNvPr id="121" name="Shape 1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2360" y="5805264"/>
            <a:ext cx="1152128" cy="10081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2" name="Shape 122"/>
          <p:cNvCxnSpPr/>
          <p:nvPr/>
        </p:nvCxnSpPr>
        <p:spPr>
          <a:xfrm>
            <a:off x="0" y="5805264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1 din 3 specialiști chestionați de copii nu a participat la nici un training privind sănătatea sexual reproductivă</a:t>
            </a:r>
          </a:p>
          <a:p>
            <a:pPr indent="-1397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Printre subiectele solicitate de copii se numără: schimbările fizice și emoționale care au loc în adolescență; infecții cu transmitere sexuală; mod sănătos de viață; planificarea familiei; metode de contracepție</a:t>
            </a:r>
          </a:p>
          <a:p>
            <a:pPr indent="-1397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Shape 130"/>
          <p:cNvSpPr txBox="1"/>
          <p:nvPr/>
        </p:nvSpPr>
        <p:spPr>
          <a:xfrm>
            <a:off x="457200" y="148478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Constatări Dreptul la sănătate</a:t>
            </a:r>
          </a:p>
        </p:txBody>
      </p:sp>
      <p:pic>
        <p:nvPicPr>
          <p:cNvPr id="132" name="Shape 1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2360" y="5805264"/>
            <a:ext cx="1152128" cy="10081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3" name="Shape 133"/>
          <p:cNvCxnSpPr/>
          <p:nvPr/>
        </p:nvCxnSpPr>
        <p:spPr>
          <a:xfrm>
            <a:off x="0" y="5805264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28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Sfera de deservire – chelnerii lucrează în medie 12 ore/zi. Maseurii, babysitter-ii și vânzătorii – minimum 10 ore pe zi. </a:t>
            </a:r>
          </a:p>
          <a:p>
            <a:pPr indent="-342900" lvl="0" marL="342900" marR="0" rtl="0" algn="l">
              <a:spcBef>
                <a:spcPts val="56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28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Agricultură – copiii lucrează minimum 10-11ore/zi.</a:t>
            </a:r>
          </a:p>
          <a:p>
            <a:pPr indent="-342900" lvl="0" marL="342900" marR="0" rtl="0" algn="l">
              <a:spcBef>
                <a:spcPts val="56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28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Industria ușoară – se întâlnesc cazuri de muncă pe timp de noapte (de la ora 18.00 până la 06.00), dar mai des lucrează câte 10 ore/zi.</a:t>
            </a:r>
          </a:p>
          <a:p>
            <a:pPr indent="-342900" lvl="0" marL="342900" marR="0" rtl="0" algn="l">
              <a:spcBef>
                <a:spcPts val="56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28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Construcții – începând cu 10 ore/zi.</a:t>
            </a: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Shape 139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Shape 140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457200" y="148478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Constatări Dreptul la protecție față de exploatare economică</a:t>
            </a:r>
          </a:p>
        </p:txBody>
      </p:sp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2360" y="5805264"/>
            <a:ext cx="1152128" cy="10081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5" name="Shape 145"/>
          <p:cNvCxnSpPr/>
          <p:nvPr/>
        </p:nvCxnSpPr>
        <p:spPr>
          <a:xfrm>
            <a:off x="0" y="5805264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651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28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buClr>
                <a:srgbClr val="244061"/>
              </a:buClr>
              <a:buSzPct val="100000"/>
              <a:buFont typeface="Arial"/>
              <a:buChar char="•"/>
            </a:pPr>
            <a:r>
              <a:rPr b="0" baseline="0" i="1" lang="en-US" sz="28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Studiu de caz 4: Băiat, 16 ani. Provine dintr-o familie cu venit mai redus și este nevoit să muncească la fabrica de coniacuri „Călărași” în turele de noapte.  În timpul vacanțelor lucrează de la 8 seara până la 9 dimineața, iar în timpul semestrului – de la 8 seara până la 6-7 dimineața. De regulă, a doua zi este epuizat și nu mai vine la ore.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Shape 15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Shape 153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Shape 154"/>
          <p:cNvSpPr txBox="1"/>
          <p:nvPr/>
        </p:nvSpPr>
        <p:spPr>
          <a:xfrm>
            <a:off x="457200" y="148478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Shape 155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Constatări Dreptul la protecție față de exploatare economică</a:t>
            </a:r>
          </a:p>
        </p:txBody>
      </p:sp>
      <p:pic>
        <p:nvPicPr>
          <p:cNvPr id="156" name="Shape 1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2360" y="5805264"/>
            <a:ext cx="1152128" cy="10081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Shape 157"/>
          <p:cNvCxnSpPr/>
          <p:nvPr/>
        </p:nvCxnSpPr>
        <p:spPr>
          <a:xfrm>
            <a:off x="0" y="5805264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rgbClr val="244061"/>
              </a:buClr>
              <a:buSzPct val="25000"/>
              <a:buFont typeface="Arial"/>
              <a:buNone/>
            </a:pPr>
            <a:r>
              <a:rPr b="0" baseline="0" i="1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„a plecat pentru tine, iar tu te destrăbălezi</a:t>
            </a:r>
            <a:r>
              <a:rPr b="0" baseline="0" i="0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” 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rgbClr val="24406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rgbClr val="244061"/>
              </a:buClr>
              <a:buSzPct val="25000"/>
              <a:buFont typeface="Arial"/>
              <a:buNone/>
            </a:pPr>
            <a:r>
              <a:rPr b="0" baseline="0" i="0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„</a:t>
            </a:r>
            <a:r>
              <a:rPr b="0" baseline="0" i="1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nu ți-e rușine să faci asta știind că a plecat pentru tine?</a:t>
            </a:r>
            <a:r>
              <a:rPr b="0" baseline="0" i="0" lang="en-US" sz="3200" u="none" cap="none" strike="noStrike">
                <a:solidFill>
                  <a:srgbClr val="244061"/>
                </a:solidFill>
                <a:latin typeface="Calibri"/>
                <a:ea typeface="Calibri"/>
                <a:cs typeface="Calibri"/>
                <a:sym typeface="Calibri"/>
              </a:rPr>
              <a:t>” 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651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Shape 164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Shape 166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1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457200" y="148478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Constatări Mediul familial</a:t>
            </a:r>
          </a:p>
        </p:txBody>
      </p:sp>
      <p:pic>
        <p:nvPicPr>
          <p:cNvPr id="169" name="Shape 1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2360" y="5805264"/>
            <a:ext cx="1152128" cy="10081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0" name="Shape 170"/>
          <p:cNvCxnSpPr/>
          <p:nvPr/>
        </p:nvCxnSpPr>
        <p:spPr>
          <a:xfrm>
            <a:off x="0" y="5805264"/>
            <a:ext cx="9144000" cy="0"/>
          </a:xfrm>
          <a:prstGeom prst="straightConnector1">
            <a:avLst/>
          </a:prstGeom>
          <a:noFill/>
          <a:ln cap="flat" cmpd="sng" w="9525">
            <a:solidFill>
              <a:srgbClr val="00B05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