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316" r:id="rId3"/>
    <p:sldId id="318" r:id="rId4"/>
    <p:sldId id="319" r:id="rId5"/>
    <p:sldId id="317" r:id="rId6"/>
    <p:sldId id="275" r:id="rId7"/>
    <p:sldId id="276" r:id="rId8"/>
    <p:sldId id="277" r:id="rId9"/>
    <p:sldId id="321" r:id="rId10"/>
    <p:sldId id="322" r:id="rId11"/>
    <p:sldId id="295" r:id="rId12"/>
    <p:sldId id="298" r:id="rId13"/>
    <p:sldId id="299" r:id="rId14"/>
    <p:sldId id="303" r:id="rId15"/>
    <p:sldId id="313" r:id="rId16"/>
    <p:sldId id="323" r:id="rId17"/>
    <p:sldId id="315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Diagrame!$A$39:$A$48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Diagrame!$B$39:$B$46</c:f>
              <c:numCache>
                <c:formatCode>General</c:formatCode>
                <c:ptCount val="8"/>
                <c:pt idx="0">
                  <c:v>7</c:v>
                </c:pt>
                <c:pt idx="1">
                  <c:v>13</c:v>
                </c:pt>
                <c:pt idx="2">
                  <c:v>10</c:v>
                </c:pt>
                <c:pt idx="3">
                  <c:v>31</c:v>
                </c:pt>
                <c:pt idx="4">
                  <c:v>10</c:v>
                </c:pt>
                <c:pt idx="5">
                  <c:v>28</c:v>
                </c:pt>
                <c:pt idx="6">
                  <c:v>24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621696"/>
        <c:axId val="135426560"/>
        <c:axId val="0"/>
      </c:bar3DChart>
      <c:catAx>
        <c:axId val="13462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5426560"/>
        <c:crosses val="autoZero"/>
        <c:auto val="1"/>
        <c:lblAlgn val="ctr"/>
        <c:lblOffset val="100"/>
        <c:noMultiLvlLbl val="0"/>
      </c:catAx>
      <c:valAx>
        <c:axId val="135426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+mn-lt"/>
                <a:cs typeface="Arial" panose="020B0604020202020204" pitchFamily="34" charset="0"/>
              </a:defRPr>
            </a:pPr>
            <a:endParaRPr lang="en-US"/>
          </a:p>
        </c:txPr>
        <c:crossAx val="134621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03577330611452"/>
          <c:y val="8.7375328083989484E-2"/>
          <c:w val="0.55511993292505102"/>
          <c:h val="0.91262456188881791"/>
        </c:manualLayout>
      </c:layout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Diagrame!$A$60:$A$64</c:f>
              <c:strCache>
                <c:ptCount val="5"/>
                <c:pt idx="0">
                  <c:v>Reintegrati in familii </c:v>
                </c:pt>
                <c:pt idx="1">
                  <c:v>Case comunitare </c:v>
                </c:pt>
                <c:pt idx="2">
                  <c:v>Locuite protejate </c:v>
                </c:pt>
                <c:pt idx="3">
                  <c:v>APP </c:v>
                </c:pt>
                <c:pt idx="4">
                  <c:v>PFA </c:v>
                </c:pt>
              </c:strCache>
            </c:strRef>
          </c:cat>
          <c:val>
            <c:numRef>
              <c:f>Diagrame!$B$60:$B$64</c:f>
              <c:numCache>
                <c:formatCode>General</c:formatCode>
                <c:ptCount val="5"/>
                <c:pt idx="0">
                  <c:v>101</c:v>
                </c:pt>
                <c:pt idx="1">
                  <c:v>50</c:v>
                </c:pt>
                <c:pt idx="2">
                  <c:v>18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227860406338094"/>
          <c:y val="0.37355936851177191"/>
          <c:w val="0.28678927286866918"/>
          <c:h val="0.36705094584290687"/>
        </c:manualLayout>
      </c:layout>
      <c:overlay val="1"/>
      <c:txPr>
        <a:bodyPr/>
        <a:lstStyle/>
        <a:p>
          <a:pPr>
            <a:defRPr sz="16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4F571-DBF0-48C9-9125-783ADC55CA53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27610-99AD-46BA-BB40-00FA4C8A3C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34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195D6-8A44-4FCA-A6C9-60124D579E8B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215AB-31A8-473F-8199-7B5F1CDFD3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8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7C0416C-0AB8-4EA1-B56A-6854A800C36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4581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o-R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9213BD-9776-404B-86B4-691458ACCAE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8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Calibri" pitchFamily="34" charset="0"/>
              <a:buAutoNum type="arabicPeriod"/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3DC398-FF92-4309-A167-E9B4E4CF889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534544-F471-41DF-9404-D330F4D93E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57200" y="1928813"/>
            <a:ext cx="8229600" cy="256698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Arial" charset="0"/>
              </a:rPr>
              <a:t/>
            </a:r>
            <a:br>
              <a:rPr lang="en-US" sz="4000" b="1" dirty="0" smtClean="0">
                <a:latin typeface="Arial" charset="0"/>
              </a:rPr>
            </a:br>
            <a:r>
              <a:rPr lang="ro-RO" sz="4000" b="1" dirty="0">
                <a:latin typeface="Arial" charset="0"/>
              </a:rPr>
              <a:t> </a:t>
            </a:r>
            <a:r>
              <a:rPr lang="ro-RO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Asistența </a:t>
            </a:r>
            <a:r>
              <a:rPr lang="ro-MO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 </a:t>
            </a:r>
            <a:r>
              <a:rPr lang="ro-MO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protecția copiilor cu dizabilități în procesul de </a:t>
            </a:r>
            <a:r>
              <a:rPr lang="ro-MO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dezinstituționalizare</a:t>
            </a:r>
            <a:r>
              <a:rPr lang="en-US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o-MO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O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sprijin familial și incluziune </a:t>
            </a:r>
            <a:r>
              <a:rPr lang="ro-MO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socială</a:t>
            </a:r>
            <a:endParaRPr lang="en-US" sz="36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4343400" y="3657600"/>
            <a:ext cx="4572000" cy="70008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300" b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300" b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300" b="1" dirty="0" smtClean="0"/>
          </a:p>
        </p:txBody>
      </p:sp>
      <p:pic>
        <p:nvPicPr>
          <p:cNvPr id="205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01146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5750004"/>
            <a:ext cx="85023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„ ...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comunitare fiecare este responsabil de viața sa</a:t>
            </a:r>
            <a:r>
              <a:rPr lang="en-GB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53000" y="4800600"/>
            <a:ext cx="3854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Parascovia Munteanu, </a:t>
            </a:r>
          </a:p>
          <a:p>
            <a:r>
              <a:rPr lang="ro-RO" dirty="0" smtClean="0"/>
              <a:t>Manager program Keystone Moldova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pictures 001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642610"/>
            <a:ext cx="3642643" cy="2438400"/>
          </a:xfrm>
        </p:spPr>
      </p:pic>
      <p:pic>
        <p:nvPicPr>
          <p:cNvPr id="8196" name="Picture 6" descr="DSC094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29" y="3581400"/>
            <a:ext cx="3756426" cy="251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81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Servicii de </a:t>
            </a:r>
            <a:r>
              <a:rPr lang="ro-R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sprijin familial 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9" y="1447800"/>
            <a:ext cx="50074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Facilitarea incluziunii în comunitate prin accesarea serviciilor  </a:t>
            </a:r>
          </a:p>
          <a:p>
            <a:endParaRPr lang="ro-R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Perfectarea actelor necesare pentru prestații sociale </a:t>
            </a:r>
          </a:p>
          <a:p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Incluziune în servicii comunitare </a:t>
            </a:r>
          </a:p>
          <a:p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7" y="4267200"/>
            <a:ext cx="4251166" cy="238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862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D:\Shared\COMMUNITY SERVICES\Casa_Comunitara\Casa Comunitara Orhei\Photo Casa Mitoc\20052011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3581400"/>
            <a:ext cx="3958771" cy="296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DSC044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655731" cy="5962651"/>
          </a:xfrm>
        </p:spPr>
        <p:txBody>
          <a:bodyPr/>
          <a:lstStyle/>
          <a:p>
            <a:pPr marL="0" indent="0">
              <a:buNone/>
            </a:pPr>
            <a:r>
              <a:rPr lang="ro-RO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Servicii de Casă </a:t>
            </a:r>
          </a:p>
          <a:p>
            <a:pPr marL="0" indent="0">
              <a:buNone/>
            </a:pPr>
            <a:r>
              <a:rPr lang="ro-RO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comunitară </a:t>
            </a:r>
            <a:endParaRPr lang="ro-RO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7" descr="IMG_14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803400"/>
            <a:ext cx="4191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625902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50 persoane 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plasate în 9 case comunitare, din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ei  10 sunt 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copii cu dizabilități.  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 descr="DSC05380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4038600"/>
            <a:ext cx="3984625" cy="2667000"/>
          </a:xfrm>
        </p:spPr>
      </p:pic>
      <p:pic>
        <p:nvPicPr>
          <p:cNvPr id="15363" name="Picture 5" descr="DSC053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914400"/>
            <a:ext cx="39830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DSCN00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DSC0296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1" y="1524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Servicii de Casă </a:t>
            </a:r>
            <a:r>
              <a:rPr lang="ro-R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comunitară </a:t>
            </a:r>
            <a:endParaRPr lang="ro-RO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>
          <a:xfrm>
            <a:off x="782638" y="152400"/>
            <a:ext cx="4627562" cy="868362"/>
          </a:xfrm>
        </p:spPr>
        <p:txBody>
          <a:bodyPr>
            <a:normAutofit fontScale="90000"/>
          </a:bodyPr>
          <a:lstStyle/>
          <a:p>
            <a:r>
              <a:rPr lang="ro-RO" alt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Asistenta </a:t>
            </a:r>
            <a:r>
              <a:rPr lang="ro-RO" alt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parentală </a:t>
            </a:r>
            <a:r>
              <a:rPr lang="ro-RO" alt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alt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alt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profesionistă </a:t>
            </a:r>
            <a:endParaRPr lang="en-US" altLang="en-US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Content Placeholder 6"/>
          <p:cNvSpPr>
            <a:spLocks noGrp="1"/>
          </p:cNvSpPr>
          <p:nvPr>
            <p:ph idx="1"/>
          </p:nvPr>
        </p:nvSpPr>
        <p:spPr>
          <a:xfrm>
            <a:off x="152400" y="1066800"/>
            <a:ext cx="5257800" cy="21336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o-RO" altLang="en-US" sz="2600" dirty="0" smtClean="0"/>
              <a:t>    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None/>
            </a:pPr>
            <a:endParaRPr lang="en-US" altLang="en-US" sz="1800" b="1" dirty="0"/>
          </a:p>
        </p:txBody>
      </p:sp>
      <p:pic>
        <p:nvPicPr>
          <p:cNvPr id="16390" name="Picture 2" descr="\\asc2\SharedDocs\ECA_SER\BENEFICIARI\Cazuri active 2012\Brinza Ion\Copy of IMG_0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3132138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 descr="IMG_04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143000"/>
            <a:ext cx="4100512" cy="3074937"/>
          </a:xfrm>
          <a:prstGeom prst="rect">
            <a:avLst/>
          </a:prstGeom>
        </p:spPr>
      </p:pic>
      <p:pic>
        <p:nvPicPr>
          <p:cNvPr id="9" name="Picture 8" descr="IMG_35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69" y="3733800"/>
            <a:ext cx="44196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029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copii cu dizabilități au fost dezinstituționalizați în APP 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257400"/>
            <a:ext cx="4648200" cy="6857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o-R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Serviciul social Respiro 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00" y="1295400"/>
            <a:ext cx="485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8" descr="G:\DCIM\101___02\IMG_0186.JPG"/>
          <p:cNvPicPr>
            <a:picLocks noChangeAspect="1" noChangeArrowheads="1"/>
          </p:cNvPicPr>
          <p:nvPr/>
        </p:nvPicPr>
        <p:blipFill rotWithShape="1">
          <a:blip r:embed="rId3"/>
          <a:srcRect l="321" t="-202" r="43181" b="229"/>
          <a:stretch/>
        </p:blipFill>
        <p:spPr>
          <a:xfrm>
            <a:off x="609600" y="1295400"/>
            <a:ext cx="3371850" cy="4384297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 descr="IMG_0847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68701"/>
            <a:ext cx="3949238" cy="296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SAM_044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03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5867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5 Servicii Respiro dezvoltate</a:t>
            </a:r>
          </a:p>
          <a:p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Anual circa  200 de copii cu dizabilități beneficiază de servicii.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33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o-RO" alt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Serviciul social </a:t>
            </a:r>
            <a:r>
              <a:rPr lang="ro-RO" alt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Echipă Mobilă </a:t>
            </a:r>
            <a:endParaRPr lang="en-US" altLang="en-US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648200" cy="2286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o-RO" altLang="en-US" sz="1600" b="1" i="1" dirty="0" smtClean="0">
                <a:cs typeface="Arial" charset="0"/>
              </a:rPr>
              <a:t>        </a:t>
            </a:r>
            <a:endParaRPr lang="ro-RO" altLang="en-US" sz="2000" dirty="0" smtClean="0">
              <a:cs typeface="Arial" charset="0"/>
            </a:endParaRPr>
          </a:p>
          <a:p>
            <a:endParaRPr lang="en-US" altLang="en-US" dirty="0" smtClean="0"/>
          </a:p>
        </p:txBody>
      </p:sp>
      <p:pic>
        <p:nvPicPr>
          <p:cNvPr id="22532" name="Picture 3" descr="IMGP2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005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IMGP20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 descr="C:\Documents and Settings\User\Рабочий стол\IMG_0373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96974"/>
            <a:ext cx="3886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13716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 servicii Echipă Mobilă dezvoltate</a:t>
            </a:r>
          </a:p>
          <a:p>
            <a:endParaRPr lang="ro-RO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Anual circa 475 de copii beneficiază de serviciile Echipei Mobile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99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o-RO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Instruire personal </a:t>
            </a:r>
            <a:r>
              <a:rPr lang="ro-RO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servicii si părinți  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4" descr="F:\Instruire initiala CC 12-16.08.2013\IMG_714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6886" y="1219200"/>
            <a:ext cx="3967163" cy="2644775"/>
          </a:xfrm>
        </p:spPr>
      </p:pic>
      <p:pic>
        <p:nvPicPr>
          <p:cNvPr id="6148" name="Picture 2" descr="F:\Instruire initiala CC 12-16.08.2013\IMG_71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F:\Instruire initiala CC 12-16.08.2013\IMG_7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98913"/>
            <a:ext cx="3962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F:\Instruire initiala CC 12-16.08.2013\IMG_71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13200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0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ro-R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Bariere privind dezinstituționalizarea copiilor cu dizabilități 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25780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Capacități limitate ale autorităților publice locale în implementarea Legii nr. 435 din 28.12.20166 privind descentralizarea administrativă conform căreia unul din domeniile de activitate a autorităților publice locale de nivel II constă în dezvoltarea și gestionarea serviciilor sociale comunitare pentru categoriile social-vulnerabile și monitorizarea calității acestora. </a:t>
            </a:r>
            <a:endParaRPr lang="ro-RO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o-RO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o-R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Dificultăți ale autorităților </a:t>
            </a:r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publice locale de nivel II în vederea asigurării durabilității serviciilor sociale, deoarece conform noilor modificări operate la Legea nr. 397-XV din 16.10.2003 privind finanțele publice locale, care au intrat în vigoare la 01 ianuarie 2015, volumul de finanțare a serviciilor sociale la nivel local va depinde strict de prioritățile autorităților publice locale. </a:t>
            </a:r>
            <a:endParaRPr lang="ro-RO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o-R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/>
          </a:p>
          <a:p>
            <a:pPr lvl="0" algn="just"/>
            <a:endParaRPr lang="en-US" sz="2200" dirty="0" smtClean="0"/>
          </a:p>
          <a:p>
            <a:pPr lvl="0" algn="just"/>
            <a:endParaRPr lang="en-US" sz="2800" dirty="0" smtClean="0"/>
          </a:p>
          <a:p>
            <a:pPr algn="just">
              <a:buNone/>
            </a:pPr>
            <a:endParaRPr lang="en-US" sz="2900" b="1" i="1" dirty="0" smtClean="0"/>
          </a:p>
          <a:p>
            <a:pPr algn="just">
              <a:buNone/>
            </a:pPr>
            <a:endParaRPr lang="en-US" sz="7200" dirty="0" smtClean="0"/>
          </a:p>
          <a:p>
            <a:pPr algn="just"/>
            <a:endParaRPr lang="en-US" sz="8000" dirty="0" smtClean="0"/>
          </a:p>
          <a:p>
            <a:pPr algn="just"/>
            <a:endParaRPr lang="en-US" sz="8000" dirty="0" smtClean="0"/>
          </a:p>
          <a:p>
            <a:pPr algn="just">
              <a:buNone/>
            </a:pP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4712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5334000"/>
            <a:ext cx="7772400" cy="838200"/>
          </a:xfrm>
        </p:spPr>
        <p:txBody>
          <a:bodyPr>
            <a:noAutofit/>
          </a:bodyPr>
          <a:lstStyle/>
          <a:p>
            <a:pPr algn="ctr"/>
            <a:r>
              <a:rPr lang="ro-RO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Mulțumesc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2523782"/>
            <a:ext cx="7772400" cy="2273301"/>
          </a:xfrm>
        </p:spPr>
        <p:txBody>
          <a:bodyPr>
            <a:normAutofit/>
          </a:bodyPr>
          <a:lstStyle/>
          <a:p>
            <a:pPr algn="ctr"/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838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Cloud 11"/>
          <p:cNvSpPr/>
          <p:nvPr/>
        </p:nvSpPr>
        <p:spPr>
          <a:xfrm>
            <a:off x="76200" y="838200"/>
            <a:ext cx="4572000" cy="2655516"/>
          </a:xfrm>
          <a:prstGeom prst="cloud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„ </a:t>
            </a:r>
            <a:r>
              <a:rPr lang="en-GB" dirty="0"/>
              <a:t>...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instituție legea nu te protejează, deoarece tu nu ai drepturi egale ca alți cetățeni. Nimeni îți ascultă părerea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343400" y="2172885"/>
            <a:ext cx="4648200" cy="3029635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„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– </a:t>
            </a:r>
            <a:r>
              <a:rPr lang="ro-R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comunitate eu am drepturi și responsabilități egale, mă simt om cu demnitate și cu păreri care sunt respectate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868363"/>
          </a:xfrm>
        </p:spPr>
        <p:txBody>
          <a:bodyPr>
            <a:noAutofit/>
          </a:bodyPr>
          <a:lstStyle/>
          <a:p>
            <a:pPr algn="l" eaLnBrk="1" hangingPunct="1"/>
            <a:r>
              <a:rPr lang="ro-RO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Principalii indicatori demografici cu  privire la persoanele cu dizabilități din RM </a:t>
            </a:r>
            <a:endParaRPr lang="en-US" altLang="en-US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10" descr="http://www.i-google-map.com/gfx/maps/big/md-map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0"/>
            <a:ext cx="2743200" cy="4522575"/>
          </a:xfrm>
        </p:spPr>
      </p:pic>
      <p:sp>
        <p:nvSpPr>
          <p:cNvPr id="7172" name="Content Placeholder 6"/>
          <p:cNvSpPr>
            <a:spLocks noGrp="1"/>
          </p:cNvSpPr>
          <p:nvPr>
            <p:ph sz="half" idx="2"/>
          </p:nvPr>
        </p:nvSpPr>
        <p:spPr>
          <a:xfrm>
            <a:off x="3124200" y="1295400"/>
            <a:ext cx="55626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o-RO" altLang="en-US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184.3</a:t>
            </a:r>
            <a:r>
              <a:rPr lang="ro-RO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mii persoane cu dizabilități 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o-RO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5% din populația totală a RM 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o-RO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mii copii între 0-17 ani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o-RO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2% din numărul total de copii din țară 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o-RO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10 mii de locuitori revin 518 persoane cu dizabilități </a:t>
            </a:r>
            <a:endParaRPr lang="ro-RO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o-R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10 mii copii cu vârsta 0-17 </a:t>
            </a:r>
            <a:r>
              <a:rPr lang="ro-R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ani revin 199 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copii cu </a:t>
            </a:r>
            <a:r>
              <a:rPr lang="ro-R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dizabilităţi</a:t>
            </a:r>
            <a:endParaRPr lang="ro-RO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15,5% din gospodării există cel puţin o persoană cu dizabilitate </a:t>
            </a:r>
            <a:endParaRPr lang="ro-R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o-RO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În ultimii 5 ani ponderea persoanelor cu dizabilități a crescut cu 3.8%. 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6071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ASTĂZI - ce se întâmplă cu </a:t>
            </a:r>
            <a:r>
              <a:rPr lang="ro-R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copii </a:t>
            </a:r>
            <a:r>
              <a:rPr lang="ro-R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dizabilități </a:t>
            </a:r>
            <a:r>
              <a:rPr lang="ro-R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plasați </a:t>
            </a:r>
            <a:r>
              <a:rPr lang="ro-R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 instituții? 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tigmatizare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şi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discriminare</a:t>
            </a:r>
            <a:endParaRPr lang="ro-R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Izolare si degradare </a:t>
            </a:r>
          </a:p>
          <a:p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ondiţiile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deplorabile </a:t>
            </a:r>
          </a:p>
          <a:p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arierele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psihologice şi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sociale</a:t>
            </a:r>
            <a:endParaRPr lang="ro-R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Neglijare și Violență </a:t>
            </a:r>
            <a:endParaRPr lang="ro-R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Acces limitat la servicii de recuperare </a:t>
            </a:r>
          </a:p>
          <a:p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limitat la servicii de educație </a:t>
            </a:r>
          </a:p>
          <a:p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Lipsa unui mecanism de protecție a copiilor cu dizabilități în situații de violență și de încălcare a drepturilor.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D:\PROIECTANTIDISCRIMINARE SOROS\Sedinte autodeterminare\Sedinta 2\satisfa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193371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2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263" cy="838200"/>
          </a:xfrm>
        </p:spPr>
        <p:txBody>
          <a:bodyPr>
            <a:noAutofit/>
          </a:bodyPr>
          <a:lstStyle/>
          <a:p>
            <a:r>
              <a:rPr lang="ro-RO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ce dezinstituționalizare? 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03300" y="1447800"/>
            <a:ext cx="7759700" cy="46783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o-MO" sz="2400" dirty="0">
                <a:latin typeface="Arial" panose="020B0604020202020204" pitchFamily="34" charset="0"/>
                <a:cs typeface="Arial" panose="020B0604020202020204" pitchFamily="34" charset="0"/>
              </a:rPr>
              <a:t>Reformarea sistemului de protecţie socială a persoanelor cu dizabilităţi reprezintă o prioritate a politicilor sociale naționale. </a:t>
            </a:r>
            <a:endParaRPr lang="ro-M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o-M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M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Ratificarea </a:t>
            </a:r>
            <a:r>
              <a:rPr lang="ro-MO" sz="2400" dirty="0">
                <a:latin typeface="Arial" panose="020B0604020202020204" pitchFamily="34" charset="0"/>
                <a:cs typeface="Arial" panose="020B0604020202020204" pitchFamily="34" charset="0"/>
              </a:rPr>
              <a:t>Convenției ONU privind drepturile persoanelor cu dizabilități de către Republica </a:t>
            </a:r>
            <a:r>
              <a:rPr lang="ro-M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Moldova</a:t>
            </a:r>
          </a:p>
          <a:p>
            <a:pPr marL="0" indent="0" algn="just">
              <a:buNone/>
            </a:pPr>
            <a:endParaRPr lang="ro-M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Ratificarea Convenției ONU privind drepturile copiilor.</a:t>
            </a:r>
          </a:p>
          <a:p>
            <a:pPr algn="just"/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MO" sz="2400" dirty="0">
                <a:latin typeface="Arial" panose="020B0604020202020204" pitchFamily="34" charset="0"/>
                <a:cs typeface="Arial" panose="020B0604020202020204" pitchFamily="34" charset="0"/>
              </a:rPr>
              <a:t>Planul naţional de acţiuni pentru implementarea Acordului de Asociere Republica Moldova – Uniunea Europeană pentru </a:t>
            </a:r>
            <a:r>
              <a:rPr lang="ro-MO" sz="2400" b="1" dirty="0">
                <a:latin typeface="Arial" panose="020B0604020202020204" pitchFamily="34" charset="0"/>
                <a:cs typeface="Arial" panose="020B0604020202020204" pitchFamily="34" charset="0"/>
              </a:rPr>
              <a:t>anii 2014-2016  </a:t>
            </a:r>
            <a:r>
              <a:rPr lang="ro-MO" sz="2400" dirty="0">
                <a:latin typeface="Arial" panose="020B0604020202020204" pitchFamily="34" charset="0"/>
                <a:cs typeface="Arial" panose="020B0604020202020204" pitchFamily="34" charset="0"/>
              </a:rPr>
              <a:t>”Consolidarea mecanismului de coordonare şi implementare a reformei  de dezinstituționalizare</a:t>
            </a:r>
            <a:r>
              <a:rPr lang="ro-M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amid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3" y="3116943"/>
            <a:ext cx="1003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4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792162"/>
          </a:xfrm>
        </p:spPr>
        <p:txBody>
          <a:bodyPr>
            <a:noAutofit/>
          </a:bodyPr>
          <a:lstStyle/>
          <a:p>
            <a:r>
              <a:rPr lang="ro-R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Dreptul copiilor cu dizabilități la </a:t>
            </a:r>
            <a:r>
              <a:rPr lang="ro-R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o-R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amilie și </a:t>
            </a:r>
            <a:r>
              <a:rPr lang="ro-R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trăi </a:t>
            </a:r>
            <a:r>
              <a:rPr lang="ro-R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 comunitate 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1676400"/>
            <a:ext cx="8382000" cy="3352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o-RO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Dizabilitate – 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constituie un motiv de instituționalizare </a:t>
            </a:r>
          </a:p>
          <a:p>
            <a:pPr marL="0" indent="0" algn="just">
              <a:buNone/>
            </a:pP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și excludere 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socială. </a:t>
            </a:r>
            <a:endParaRPr lang="ro-R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o-RO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În RM 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circa</a:t>
            </a:r>
            <a:r>
              <a:rPr lang="ro-RO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3900 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copii mai rămân a fi plasați în instituții rezidențiale, dintre acestea, circa </a:t>
            </a:r>
            <a:r>
              <a:rPr lang="ro-R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60% sunt copii cu dizabilități. </a:t>
            </a:r>
          </a:p>
          <a:p>
            <a:pPr marL="0" indent="0" algn="just">
              <a:buNone/>
            </a:pPr>
            <a:endParaRPr lang="ro-R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Instituția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rezidențială ca formă de protecție pentru copii cu dizabilități este cea mai veche și cea mai nepotrivită din punct de vedere al dezvoltării 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copilului. </a:t>
            </a:r>
            <a:endParaRPr lang="ro-R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scontent-fra3-1.xx.fbcdn.net/hphotos-xtp1/v/t1.0-9/10422953_978114272202977_1540942993633910286_n.jpg?oh=33461ec05bdd6f56281a3a24210a68cd&amp;oe=569508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14" y="5029200"/>
            <a:ext cx="6440488" cy="154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6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persoane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dezinstitu</a:t>
            </a:r>
            <a:r>
              <a:rPr lang="ro-R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ionalizate</a:t>
            </a:r>
            <a:r>
              <a:rPr lang="ro-R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Casa internat pentru copii cu deficiențe mintale Orhei  (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2008-2015</a:t>
            </a:r>
            <a:r>
              <a:rPr lang="ro-R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564258"/>
              </p:ext>
            </p:extLst>
          </p:nvPr>
        </p:nvGraphicFramePr>
        <p:xfrm>
          <a:off x="457200" y="1600200"/>
          <a:ext cx="8458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57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ro-RO" sz="3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3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3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persoane referite de MMPSF au fost prevenite de instituționalizare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DSC008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9800" y="1524000"/>
            <a:ext cx="4165600" cy="3124200"/>
          </a:xfrm>
        </p:spPr>
      </p:pic>
      <p:pic>
        <p:nvPicPr>
          <p:cNvPr id="5" name="Picture 4" descr="DSC008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676400"/>
            <a:ext cx="3314700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648200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„ ...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o-RO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comunitate lucrurile personale  sunt proprietatea mea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ro-R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Distribuirea persoanelor dezinstituționalizate sau prevenite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867400" y="1600200"/>
            <a:ext cx="3276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6077634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„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o-RO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comunitate sunt tratat cu respect si demnitate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4309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74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214256" cy="711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o-RO" alt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Servicii de </a:t>
            </a:r>
            <a:r>
              <a:rPr lang="ro-RO" alt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sprijin familial </a:t>
            </a:r>
            <a:endParaRPr lang="en-US" altLang="en-US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Keystone\AppData\Local\Microsoft\Windows\Temporary Internet Files\Content.Outlook\NVHPVP0F\FullSize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36" y="579108"/>
            <a:ext cx="2298397" cy="30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SC0199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90975"/>
            <a:ext cx="3725333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 descr="NSG120129_02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064000"/>
            <a:ext cx="4079875" cy="27209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1335313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Creare condiții de locuit </a:t>
            </a:r>
          </a:p>
          <a:p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Instruire părinți în acordarea asistenței </a:t>
            </a:r>
          </a:p>
          <a:p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Consiliere psihologică </a:t>
            </a:r>
          </a:p>
          <a:p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Asistență juridică și asistență socială </a:t>
            </a:r>
          </a:p>
          <a:p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Dezvoltare activități economice pentru familii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2355</TotalTime>
  <Words>661</Words>
  <Application>Microsoft Office PowerPoint</Application>
  <PresentationFormat>On-screen Show (4:3)</PresentationFormat>
  <Paragraphs>95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 Asistența și protecția copiilor cu dizabilități în procesul de dezinstituționalizare:  sprijin familial și incluziune socială</vt:lpstr>
      <vt:lpstr>Principalii indicatori demografici cu  privire la persoanele cu dizabilități din RM </vt:lpstr>
      <vt:lpstr>ASTĂZI - ce se întâmplă cu copii cu dizabilități plasați în instituții? </vt:lpstr>
      <vt:lpstr>De ce dezinstituționalizare? </vt:lpstr>
      <vt:lpstr>Dreptul copiilor cu dizabilități la familie și trăi în comunitate </vt:lpstr>
      <vt:lpstr>130 persoane au fost dezinstituționalizate din Casa internat pentru copii cu deficiențe mintale Orhei  (2008-2015) </vt:lpstr>
      <vt:lpstr>50 persoane referite de MMPSF au fost prevenite de instituționalizare</vt:lpstr>
      <vt:lpstr>Distribuirea persoanelor dezinstituționalizate sau prevenite</vt:lpstr>
      <vt:lpstr>Servicii de sprijin familial </vt:lpstr>
      <vt:lpstr>PowerPoint Presentation</vt:lpstr>
      <vt:lpstr>PowerPoint Presentation</vt:lpstr>
      <vt:lpstr>PowerPoint Presentation</vt:lpstr>
      <vt:lpstr>Asistenta parentală  profesionistă </vt:lpstr>
      <vt:lpstr>Serviciul social Respiro </vt:lpstr>
      <vt:lpstr>Serviciul social Echipă Mobilă </vt:lpstr>
      <vt:lpstr>Instruire personal servicii si părinți  </vt:lpstr>
      <vt:lpstr>Bariere privind dezinstituționalizarea copiilor cu dizabilități </vt:lpstr>
      <vt:lpstr>Mulțumesc!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Parascovia Muntean</dc:creator>
  <cp:lastModifiedBy>Keystone</cp:lastModifiedBy>
  <cp:revision>177</cp:revision>
  <dcterms:created xsi:type="dcterms:W3CDTF">2006-08-16T00:00:00Z</dcterms:created>
  <dcterms:modified xsi:type="dcterms:W3CDTF">2015-12-06T20:55:51Z</dcterms:modified>
</cp:coreProperties>
</file>