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2"/>
  </p:notesMasterIdLst>
  <p:sldIdLst>
    <p:sldId id="256" r:id="rId2"/>
    <p:sldId id="299" r:id="rId3"/>
    <p:sldId id="297" r:id="rId4"/>
    <p:sldId id="301" r:id="rId5"/>
    <p:sldId id="300" r:id="rId6"/>
    <p:sldId id="287" r:id="rId7"/>
    <p:sldId id="288" r:id="rId8"/>
    <p:sldId id="289" r:id="rId9"/>
    <p:sldId id="290" r:id="rId10"/>
    <p:sldId id="291" r:id="rId11"/>
    <p:sldId id="292" r:id="rId12"/>
    <p:sldId id="302" r:id="rId13"/>
    <p:sldId id="294" r:id="rId14"/>
    <p:sldId id="273" r:id="rId15"/>
    <p:sldId id="276" r:id="rId16"/>
    <p:sldId id="303" r:id="rId17"/>
    <p:sldId id="277" r:id="rId18"/>
    <p:sldId id="304" r:id="rId19"/>
    <p:sldId id="305" r:id="rId20"/>
    <p:sldId id="309"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000" autoAdjust="0"/>
  </p:normalViewPr>
  <p:slideViewPr>
    <p:cSldViewPr>
      <p:cViewPr varScale="1">
        <p:scale>
          <a:sx n="69" d="100"/>
          <a:sy n="69" d="100"/>
        </p:scale>
        <p:origin x="-192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ro-RO"/>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7.png"/></Relationships>
</file>

<file path=ppt/drawings/drawing1.xml><?xml version="1.0" encoding="utf-8"?>
<c:userShapes xmlns:c="http://schemas.openxmlformats.org/drawingml/2006/chart">
  <cdr:relSizeAnchor xmlns:cdr="http://schemas.openxmlformats.org/drawingml/2006/chartDrawing">
    <cdr:from>
      <cdr:x>0</cdr:x>
      <cdr:y>0.22754</cdr:y>
    </cdr:from>
    <cdr:to>
      <cdr:x>1</cdr:x>
      <cdr:y>0.85437</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124200" y="1231032"/>
          <a:ext cx="5638800" cy="3391272"/>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2DF3D9-A6FA-406A-923E-99FCE95ED637}" type="datetimeFigureOut">
              <a:rPr lang="ru-RU" smtClean="0"/>
              <a:t>25.11.2015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9DB991-1901-43BD-B72B-2C26AD19BE8A}" type="slidenum">
              <a:rPr lang="ru-RU" smtClean="0"/>
              <a:t>‹#›</a:t>
            </a:fld>
            <a:endParaRPr lang="ru-RU"/>
          </a:p>
        </p:txBody>
      </p:sp>
    </p:spTree>
    <p:extLst>
      <p:ext uri="{BB962C8B-B14F-4D97-AF65-F5344CB8AC3E}">
        <p14:creationId xmlns:p14="http://schemas.microsoft.com/office/powerpoint/2010/main" val="2388554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ar fi eronat să afirmăm că abuzul/exploatarea sexuală a copiilor este mai specific mediului urban decât celui rural, diferența fiind dependentă și de faptul că specialiștii din municipiul Chișinău apelează mai frecvent pentru asistență la Centrul Internaţional „La Strada” comparativ cu specialiștii din restul teritoriului republicii. Pe de altă parte, această diferență proporțională poate fi pusă și pe seama felului în care copiii sunt identificați drept victime în spațiul urban versus rural de specialiștii implicați în protecția drepturilor copilului.</a:t>
            </a:r>
            <a:endParaRPr lang="ro-RO" dirty="0"/>
          </a:p>
        </p:txBody>
      </p:sp>
      <p:sp>
        <p:nvSpPr>
          <p:cNvPr id="4" name="Slide Number Placeholder 3"/>
          <p:cNvSpPr>
            <a:spLocks noGrp="1"/>
          </p:cNvSpPr>
          <p:nvPr>
            <p:ph type="sldNum" sz="quarter" idx="10"/>
          </p:nvPr>
        </p:nvSpPr>
        <p:spPr/>
        <p:txBody>
          <a:bodyPr/>
          <a:lstStyle/>
          <a:p>
            <a:fld id="{A29DB991-1901-43BD-B72B-2C26AD19BE8A}" type="slidenum">
              <a:rPr lang="ru-RU" smtClean="0"/>
              <a:t>7</a:t>
            </a:fld>
            <a:endParaRPr lang="ru-RU"/>
          </a:p>
        </p:txBody>
      </p:sp>
    </p:spTree>
    <p:extLst>
      <p:ext uri="{BB962C8B-B14F-4D97-AF65-F5344CB8AC3E}">
        <p14:creationId xmlns:p14="http://schemas.microsoft.com/office/powerpoint/2010/main" val="689234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perioada</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referință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Centrul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Internaţional</a:t>
            </a:r>
            <a:r>
              <a:rPr lang="en-US" sz="1200" kern="1200" dirty="0" smtClean="0">
                <a:solidFill>
                  <a:schemeClr val="tx1"/>
                </a:solidFill>
                <a:effectLst/>
                <a:latin typeface="+mn-lt"/>
                <a:ea typeface="+mn-ea"/>
                <a:cs typeface="+mn-cs"/>
              </a:rPr>
              <a:t> „La Strada” nu a </a:t>
            </a:r>
            <a:r>
              <a:rPr lang="en-US" sz="1200" kern="1200" dirty="0" err="1" smtClean="0">
                <a:solidFill>
                  <a:schemeClr val="tx1"/>
                </a:solidFill>
                <a:effectLst/>
                <a:latin typeface="+mn-lt"/>
                <a:ea typeface="+mn-ea"/>
                <a:cs typeface="+mn-cs"/>
              </a:rPr>
              <a:t>avut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experienţa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raportării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cazurilor</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către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angajaţii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instituțiilor</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învățământ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ceea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sugerează</a:t>
            </a:r>
            <a:r>
              <a:rPr lang="en-US" sz="1200" kern="1200" dirty="0" smtClean="0">
                <a:solidFill>
                  <a:schemeClr val="tx1"/>
                </a:solidFill>
                <a:effectLst/>
                <a:latin typeface="+mn-lt"/>
                <a:ea typeface="+mn-ea"/>
                <a:cs typeface="+mn-cs"/>
              </a:rPr>
              <a:t> fie (a) </a:t>
            </a:r>
            <a:r>
              <a:rPr lang="en-US" sz="1200" kern="1200" dirty="0" err="1" smtClean="0">
                <a:solidFill>
                  <a:schemeClr val="tx1"/>
                </a:solidFill>
                <a:effectLst/>
                <a:latin typeface="+mn-lt"/>
                <a:ea typeface="+mn-ea"/>
                <a:cs typeface="+mn-cs"/>
              </a:rPr>
              <a:t>gradul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scăzut</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implicare</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școlilor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prevenirea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identificarea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abuzului</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exploatării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sexuale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sau</a:t>
            </a:r>
            <a:r>
              <a:rPr lang="en-US" sz="1200" kern="1200" dirty="0" smtClean="0">
                <a:solidFill>
                  <a:schemeClr val="tx1"/>
                </a:solidFill>
                <a:effectLst/>
                <a:latin typeface="+mn-lt"/>
                <a:ea typeface="+mn-ea"/>
                <a:cs typeface="+mn-cs"/>
              </a:rPr>
              <a:t> (b) </a:t>
            </a:r>
            <a:r>
              <a:rPr lang="en-US" sz="1200" kern="1200" dirty="0" err="1" smtClean="0">
                <a:solidFill>
                  <a:schemeClr val="tx1"/>
                </a:solidFill>
                <a:effectLst/>
                <a:latin typeface="+mn-lt"/>
                <a:ea typeface="+mn-ea"/>
                <a:cs typeface="+mn-cs"/>
              </a:rPr>
              <a:t>slaba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informare</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cadrelor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didactice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despre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organizaţii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proceduri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necesar</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întreprins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cazul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suspectării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abuzului</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exploatării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sexuale</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copiilor</a:t>
            </a:r>
            <a:r>
              <a:rPr lang="en-US" sz="1200" kern="1200" dirty="0" smtClean="0">
                <a:solidFill>
                  <a:schemeClr val="tx1"/>
                </a:solidFill>
                <a:effectLst/>
                <a:latin typeface="+mn-lt"/>
                <a:ea typeface="+mn-ea"/>
                <a:cs typeface="+mn-cs"/>
              </a:rPr>
              <a:t>.</a:t>
            </a:r>
            <a:endParaRPr lang="ro-RO" dirty="0"/>
          </a:p>
        </p:txBody>
      </p:sp>
      <p:sp>
        <p:nvSpPr>
          <p:cNvPr id="4" name="Slide Number Placeholder 3"/>
          <p:cNvSpPr>
            <a:spLocks noGrp="1"/>
          </p:cNvSpPr>
          <p:nvPr>
            <p:ph type="sldNum" sz="quarter" idx="10"/>
          </p:nvPr>
        </p:nvSpPr>
        <p:spPr/>
        <p:txBody>
          <a:bodyPr/>
          <a:lstStyle/>
          <a:p>
            <a:fld id="{A29DB991-1901-43BD-B72B-2C26AD19BE8A}" type="slidenum">
              <a:rPr lang="ru-RU" smtClean="0"/>
              <a:t>8</a:t>
            </a:fld>
            <a:endParaRPr lang="ru-RU"/>
          </a:p>
        </p:txBody>
      </p:sp>
    </p:spTree>
    <p:extLst>
      <p:ext uri="{BB962C8B-B14F-4D97-AF65-F5344CB8AC3E}">
        <p14:creationId xmlns:p14="http://schemas.microsoft.com/office/powerpoint/2010/main" val="2394177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29DB991-1901-43BD-B72B-2C26AD19BE8A}" type="slidenum">
              <a:rPr lang="ru-RU" smtClean="0"/>
              <a:t>11</a:t>
            </a:fld>
            <a:endParaRPr lang="ru-RU"/>
          </a:p>
        </p:txBody>
      </p:sp>
    </p:spTree>
    <p:extLst>
      <p:ext uri="{BB962C8B-B14F-4D97-AF65-F5344CB8AC3E}">
        <p14:creationId xmlns:p14="http://schemas.microsoft.com/office/powerpoint/2010/main" val="677714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Menţionăm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prevalenţa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copiilor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victime</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traficului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scopul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exploatării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sexuale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reflectă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degrabă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faptul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că</a:t>
            </a:r>
            <a:r>
              <a:rPr lang="en-US" sz="1200" kern="1200" dirty="0" smtClean="0">
                <a:solidFill>
                  <a:schemeClr val="tx1"/>
                </a:solidFill>
                <a:effectLst/>
                <a:latin typeface="+mn-lt"/>
                <a:ea typeface="+mn-ea"/>
                <a:cs typeface="+mn-cs"/>
              </a:rPr>
              <a:t> CC are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mandatul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său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asistarea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copiilor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victime</a:t>
            </a:r>
            <a:r>
              <a:rPr lang="en-US" sz="1200" kern="1200" dirty="0" smtClean="0">
                <a:solidFill>
                  <a:schemeClr val="tx1"/>
                </a:solidFill>
                <a:effectLst/>
                <a:latin typeface="+mn-lt"/>
                <a:ea typeface="+mn-ea"/>
                <a:cs typeface="+mn-cs"/>
              </a:rPr>
              <a:t> ale </a:t>
            </a:r>
            <a:r>
              <a:rPr lang="en-US" sz="1200" kern="1200" dirty="0" err="1" smtClean="0">
                <a:solidFill>
                  <a:schemeClr val="tx1"/>
                </a:solidFill>
                <a:effectLst/>
                <a:latin typeface="+mn-lt"/>
                <a:ea typeface="+mn-ea"/>
                <a:cs typeface="+mn-cs"/>
              </a:rPr>
              <a:t>exploatării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sexuale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atât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spaţiul</a:t>
            </a:r>
            <a:r>
              <a:rPr lang="en-US" sz="1200" kern="1200" dirty="0" smtClean="0">
                <a:solidFill>
                  <a:schemeClr val="tx1"/>
                </a:solidFill>
                <a:effectLst/>
                <a:latin typeface="+mn-lt"/>
                <a:ea typeface="+mn-ea"/>
                <a:cs typeface="+mn-cs"/>
              </a:rPr>
              <a:t> real, </a:t>
            </a:r>
            <a:r>
              <a:rPr lang="en-US" sz="1200" kern="1200" dirty="0" err="1" smtClean="0">
                <a:solidFill>
                  <a:schemeClr val="tx1"/>
                </a:solidFill>
                <a:effectLst/>
                <a:latin typeface="+mn-lt"/>
                <a:ea typeface="+mn-ea"/>
                <a:cs typeface="+mn-cs"/>
              </a:rPr>
              <a:t>cât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şi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cel</a:t>
            </a:r>
            <a:r>
              <a:rPr lang="en-US" sz="1200" kern="1200" dirty="0" smtClean="0">
                <a:solidFill>
                  <a:schemeClr val="tx1"/>
                </a:solidFill>
                <a:effectLst/>
                <a:latin typeface="+mn-lt"/>
                <a:ea typeface="+mn-ea"/>
                <a:cs typeface="+mn-cs"/>
              </a:rPr>
              <a:t> virtual, </a:t>
            </a:r>
            <a:r>
              <a:rPr lang="en-US" sz="1200" kern="1200" dirty="0" err="1" smtClean="0">
                <a:solidFill>
                  <a:schemeClr val="tx1"/>
                </a:solidFill>
                <a:effectLst/>
                <a:latin typeface="+mn-lt"/>
                <a:ea typeface="+mn-ea"/>
                <a:cs typeface="+mn-cs"/>
              </a:rPr>
              <a:t>precum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şi</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copiilor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victime</a:t>
            </a:r>
            <a:r>
              <a:rPr lang="en-US" sz="1200" kern="1200" dirty="0" smtClean="0">
                <a:solidFill>
                  <a:schemeClr val="tx1"/>
                </a:solidFill>
                <a:effectLst/>
                <a:latin typeface="+mn-lt"/>
                <a:ea typeface="+mn-ea"/>
                <a:cs typeface="+mn-cs"/>
              </a:rPr>
              <a:t> ale </a:t>
            </a:r>
            <a:r>
              <a:rPr lang="en-US" sz="1200" kern="1200" dirty="0" err="1" smtClean="0">
                <a:solidFill>
                  <a:schemeClr val="tx1"/>
                </a:solidFill>
                <a:effectLst/>
                <a:latin typeface="+mn-lt"/>
                <a:ea typeface="+mn-ea"/>
                <a:cs typeface="+mn-cs"/>
              </a:rPr>
              <a:t>traficului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Cazurile</a:t>
            </a:r>
            <a:r>
              <a:rPr lang="en-US" sz="1200" kern="1200" dirty="0" smtClean="0">
                <a:solidFill>
                  <a:schemeClr val="tx1"/>
                </a:solidFill>
                <a:effectLst/>
                <a:latin typeface="+mn-lt"/>
                <a:ea typeface="+mn-ea"/>
                <a:cs typeface="+mn-cs"/>
              </a:rPr>
              <a:t> de viol, incest, </a:t>
            </a:r>
            <a:r>
              <a:rPr lang="en-US" sz="1200" kern="1200" dirty="0" err="1" smtClean="0">
                <a:solidFill>
                  <a:schemeClr val="tx1"/>
                </a:solidFill>
                <a:effectLst/>
                <a:latin typeface="+mn-lt"/>
                <a:ea typeface="+mn-ea"/>
                <a:cs typeface="+mn-cs"/>
              </a:rPr>
              <a:t>molestare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sexuală</a:t>
            </a:r>
            <a:r>
              <a:rPr lang="en-US" sz="1200" kern="1200" dirty="0" smtClean="0">
                <a:solidFill>
                  <a:schemeClr val="tx1"/>
                </a:solidFill>
                <a:effectLst/>
                <a:latin typeface="+mn-lt"/>
                <a:ea typeface="+mn-ea"/>
                <a:cs typeface="+mn-cs"/>
              </a:rPr>
              <a:t> au </a:t>
            </a:r>
            <a:r>
              <a:rPr lang="en-US" sz="1200" kern="1200" dirty="0" err="1" smtClean="0">
                <a:solidFill>
                  <a:schemeClr val="tx1"/>
                </a:solidFill>
                <a:effectLst/>
                <a:latin typeface="+mn-lt"/>
                <a:ea typeface="+mn-ea"/>
                <a:cs typeface="+mn-cs"/>
              </a:rPr>
              <a:t>fost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asistate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datorită</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nevoii</a:t>
            </a:r>
            <a:r>
              <a:rPr lang="en-US" sz="1200" kern="1200" dirty="0" smtClean="0">
                <a:solidFill>
                  <a:schemeClr val="tx1"/>
                </a:solidFill>
                <a:effectLst/>
                <a:latin typeface="+mn-lt"/>
                <a:ea typeface="+mn-ea"/>
                <a:cs typeface="+mn-cs"/>
              </a:rPr>
              <a:t> de a </a:t>
            </a:r>
            <a:r>
              <a:rPr lang="en-US" sz="1200" kern="1200" dirty="0" err="1" smtClean="0">
                <a:solidFill>
                  <a:schemeClr val="tx1"/>
                </a:solidFill>
                <a:effectLst/>
                <a:latin typeface="+mn-lt"/>
                <a:ea typeface="+mn-ea"/>
                <a:cs typeface="+mn-cs"/>
              </a:rPr>
              <a:t>pune</a:t>
            </a:r>
            <a:r>
              <a:rPr lang="en-US" sz="1200" kern="1200" dirty="0" smtClean="0">
                <a:solidFill>
                  <a:schemeClr val="tx1"/>
                </a:solidFill>
                <a:effectLst/>
                <a:latin typeface="+mn-lt"/>
                <a:ea typeface="+mn-ea"/>
                <a:cs typeface="+mn-cs"/>
              </a:rPr>
              <a:t> la </a:t>
            </a:r>
            <a:r>
              <a:rPr lang="en-US" sz="1200" kern="1200" dirty="0" err="1" smtClean="0">
                <a:solidFill>
                  <a:schemeClr val="tx1"/>
                </a:solidFill>
                <a:effectLst/>
                <a:latin typeface="+mn-lt"/>
                <a:ea typeface="+mn-ea"/>
                <a:cs typeface="+mn-cs"/>
              </a:rPr>
              <a:t>dispoziția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organelor</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drept</a:t>
            </a:r>
            <a:r>
              <a:rPr lang="en-US" sz="1200" kern="1200" dirty="0" smtClean="0">
                <a:solidFill>
                  <a:schemeClr val="tx1"/>
                </a:solidFill>
                <a:effectLst/>
                <a:latin typeface="+mn-lt"/>
                <a:ea typeface="+mn-ea"/>
                <a:cs typeface="+mn-cs"/>
              </a:rPr>
              <a:t> Camera de </a:t>
            </a:r>
            <a:r>
              <a:rPr lang="en-US" sz="1200" kern="1200" dirty="0" err="1" smtClean="0">
                <a:solidFill>
                  <a:schemeClr val="tx1"/>
                </a:solidFill>
                <a:effectLst/>
                <a:latin typeface="+mn-lt"/>
                <a:ea typeface="+mn-ea"/>
                <a:cs typeface="+mn-cs"/>
              </a:rPr>
              <a:t>audiere</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copilului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și</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specialistului</a:t>
            </a:r>
            <a:r>
              <a:rPr lang="en-US" sz="1200" kern="1200" dirty="0" smtClean="0">
                <a:solidFill>
                  <a:schemeClr val="tx1"/>
                </a:solidFill>
                <a:effectLst/>
                <a:latin typeface="+mn-lt"/>
                <a:ea typeface="+mn-ea"/>
                <a:cs typeface="+mn-cs"/>
              </a:rPr>
              <a:t> care </a:t>
            </a:r>
            <a:r>
              <a:rPr lang="en-US" sz="1200" kern="1200" dirty="0" err="1" smtClean="0">
                <a:solidFill>
                  <a:schemeClr val="tx1"/>
                </a:solidFill>
                <a:effectLst/>
                <a:latin typeface="+mn-lt"/>
                <a:ea typeface="+mn-ea"/>
                <a:cs typeface="+mn-cs"/>
              </a:rPr>
              <a:t>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asigura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echilibrul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emoţional</a:t>
            </a:r>
            <a:r>
              <a:rPr lang="en-US" sz="1200" kern="1200" dirty="0" smtClean="0">
                <a:solidFill>
                  <a:schemeClr val="tx1"/>
                </a:solidFill>
                <a:effectLst/>
                <a:latin typeface="+mn-lt"/>
                <a:ea typeface="+mn-ea"/>
                <a:cs typeface="+mn-cs"/>
              </a:rPr>
              <a:t> al </a:t>
            </a:r>
            <a:r>
              <a:rPr lang="en-US" sz="1200" kern="1200" dirty="0" err="1" smtClean="0">
                <a:solidFill>
                  <a:schemeClr val="tx1"/>
                </a:solidFill>
                <a:effectLst/>
                <a:latin typeface="+mn-lt"/>
                <a:ea typeface="+mn-ea"/>
                <a:cs typeface="+mn-cs"/>
              </a:rPr>
              <a:t>copilului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parcursul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procesului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urmărire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penală</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cele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multe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ori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majoritatea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cazurilor</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abuz</a:t>
            </a:r>
            <a:r>
              <a:rPr lang="en-US" sz="1200" kern="1200" dirty="0" smtClean="0">
                <a:solidFill>
                  <a:schemeClr val="tx1"/>
                </a:solidFill>
                <a:effectLst/>
                <a:latin typeface="+mn-lt"/>
                <a:ea typeface="+mn-ea"/>
                <a:cs typeface="+mn-cs"/>
              </a:rPr>
              <a:t> sexual  </a:t>
            </a:r>
            <a:r>
              <a:rPr lang="en-US" sz="1200" kern="1200" dirty="0" err="1" smtClean="0">
                <a:solidFill>
                  <a:schemeClr val="tx1"/>
                </a:solidFill>
                <a:effectLst/>
                <a:latin typeface="+mn-lt"/>
                <a:ea typeface="+mn-ea"/>
                <a:cs typeface="+mn-cs"/>
              </a:rPr>
              <a:t>în</a:t>
            </a:r>
            <a:r>
              <a:rPr lang="en-US" sz="1200" kern="1200" dirty="0" smtClean="0">
                <a:solidFill>
                  <a:schemeClr val="tx1"/>
                </a:solidFill>
                <a:effectLst/>
                <a:latin typeface="+mn-lt"/>
                <a:ea typeface="+mn-ea"/>
                <a:cs typeface="+mn-cs"/>
              </a:rPr>
              <a:t> care </a:t>
            </a:r>
            <a:r>
              <a:rPr lang="en-US" sz="1200" kern="1200" dirty="0" err="1" smtClean="0">
                <a:solidFill>
                  <a:schemeClr val="tx1"/>
                </a:solidFill>
                <a:effectLst/>
                <a:latin typeface="+mn-lt"/>
                <a:ea typeface="+mn-ea"/>
                <a:cs typeface="+mn-cs"/>
              </a:rPr>
              <a:t>lipsea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componenta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exploatării</a:t>
            </a:r>
            <a:r>
              <a:rPr lang="en-US" sz="1200" kern="1200" dirty="0" smtClean="0">
                <a:solidFill>
                  <a:schemeClr val="tx1"/>
                </a:solidFill>
                <a:effectLst/>
                <a:latin typeface="+mn-lt"/>
                <a:ea typeface="+mn-ea"/>
                <a:cs typeface="+mn-cs"/>
              </a:rPr>
              <a:t> au </a:t>
            </a:r>
            <a:r>
              <a:rPr lang="en-US" sz="1200" kern="1200" dirty="0" err="1" smtClean="0">
                <a:solidFill>
                  <a:schemeClr val="tx1"/>
                </a:solidFill>
                <a:effectLst/>
                <a:latin typeface="+mn-lt"/>
                <a:ea typeface="+mn-ea"/>
                <a:cs typeface="+mn-cs"/>
              </a:rPr>
              <a:t>fost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referite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organizaţiilor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partener</a:t>
            </a:r>
            <a:r>
              <a:rPr lang="en-US" sz="1200" kern="1200" dirty="0" smtClean="0">
                <a:solidFill>
                  <a:schemeClr val="tx1"/>
                </a:solidFill>
                <a:effectLst/>
                <a:latin typeface="+mn-lt"/>
                <a:ea typeface="+mn-ea"/>
                <a:cs typeface="+mn-cs"/>
              </a:rPr>
              <a:t>.</a:t>
            </a:r>
            <a:endParaRPr lang="ro-RO" dirty="0" smtClean="0"/>
          </a:p>
          <a:p>
            <a:endParaRPr lang="ro-RO" dirty="0"/>
          </a:p>
        </p:txBody>
      </p:sp>
      <p:sp>
        <p:nvSpPr>
          <p:cNvPr id="4" name="Slide Number Placeholder 3"/>
          <p:cNvSpPr>
            <a:spLocks noGrp="1"/>
          </p:cNvSpPr>
          <p:nvPr>
            <p:ph type="sldNum" sz="quarter" idx="10"/>
          </p:nvPr>
        </p:nvSpPr>
        <p:spPr/>
        <p:txBody>
          <a:bodyPr/>
          <a:lstStyle/>
          <a:p>
            <a:fld id="{A29DB991-1901-43BD-B72B-2C26AD19BE8A}" type="slidenum">
              <a:rPr lang="ru-RU" smtClean="0"/>
              <a:t>12</a:t>
            </a:fld>
            <a:endParaRPr lang="ru-RU"/>
          </a:p>
        </p:txBody>
      </p:sp>
    </p:spTree>
    <p:extLst>
      <p:ext uri="{BB962C8B-B14F-4D97-AF65-F5344CB8AC3E}">
        <p14:creationId xmlns:p14="http://schemas.microsoft.com/office/powerpoint/2010/main" val="316827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A29DB991-1901-43BD-B72B-2C26AD19BE8A}" type="slidenum">
              <a:rPr lang="ru-RU" smtClean="0"/>
              <a:t>13</a:t>
            </a:fld>
            <a:endParaRPr lang="ru-RU"/>
          </a:p>
        </p:txBody>
      </p:sp>
    </p:spTree>
    <p:extLst>
      <p:ext uri="{BB962C8B-B14F-4D97-AF65-F5344CB8AC3E}">
        <p14:creationId xmlns:p14="http://schemas.microsoft.com/office/powerpoint/2010/main" val="388685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A29DB991-1901-43BD-B72B-2C26AD19BE8A}" type="slidenum">
              <a:rPr lang="ru-RU" smtClean="0"/>
              <a:t>16</a:t>
            </a:fld>
            <a:endParaRPr lang="ru-RU"/>
          </a:p>
        </p:txBody>
      </p:sp>
    </p:spTree>
    <p:extLst>
      <p:ext uri="{BB962C8B-B14F-4D97-AF65-F5344CB8AC3E}">
        <p14:creationId xmlns:p14="http://schemas.microsoft.com/office/powerpoint/2010/main" val="2252942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A29DB991-1901-43BD-B72B-2C26AD19BE8A}" type="slidenum">
              <a:rPr lang="ru-RU" smtClean="0"/>
              <a:t>18</a:t>
            </a:fld>
            <a:endParaRPr lang="ru-RU"/>
          </a:p>
        </p:txBody>
      </p:sp>
    </p:spTree>
    <p:extLst>
      <p:ext uri="{BB962C8B-B14F-4D97-AF65-F5344CB8AC3E}">
        <p14:creationId xmlns:p14="http://schemas.microsoft.com/office/powerpoint/2010/main" val="210211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ru-RU" sz="1200" dirty="0" smtClean="0">
                <a:solidFill>
                  <a:schemeClr val="bg1"/>
                </a:solidFill>
              </a:rPr>
              <a:t>1. </a:t>
            </a:r>
            <a:r>
              <a:rPr lang="ru-RU" sz="1200" b="1" dirty="0" smtClean="0">
                <a:solidFill>
                  <a:schemeClr val="bg1"/>
                </a:solidFill>
              </a:rPr>
              <a:t>15-16 </a:t>
            </a:r>
            <a:r>
              <a:rPr lang="ro-RO" sz="1200" b="1" dirty="0" smtClean="0">
                <a:solidFill>
                  <a:schemeClr val="bg1"/>
                </a:solidFill>
              </a:rPr>
              <a:t>ani</a:t>
            </a:r>
            <a:r>
              <a:rPr lang="ru-RU" sz="1200" dirty="0" smtClean="0">
                <a:solidFill>
                  <a:schemeClr val="bg1"/>
                </a:solidFill>
              </a:rPr>
              <a:t>: </a:t>
            </a:r>
            <a:r>
              <a:rPr lang="ro-RO" sz="1200" dirty="0" smtClean="0">
                <a:solidFill>
                  <a:schemeClr val="bg1"/>
                </a:solidFill>
              </a:rPr>
              <a:t>în perioada maturizării</a:t>
            </a:r>
            <a:r>
              <a:rPr lang="ro-RO" sz="1200" baseline="0" dirty="0" smtClean="0">
                <a:solidFill>
                  <a:schemeClr val="bg1"/>
                </a:solidFill>
              </a:rPr>
              <a:t> sexuale sunt mai predispuşi pentru violuri şi abuzuri în forme perverse. </a:t>
            </a:r>
            <a:endParaRPr lang="ru-RU" sz="1200" dirty="0" smtClean="0">
              <a:solidFill>
                <a:schemeClr val="bg1"/>
              </a:solidFill>
            </a:endParaRPr>
          </a:p>
          <a:p>
            <a:pPr>
              <a:spcBef>
                <a:spcPts val="0"/>
              </a:spcBef>
              <a:spcAft>
                <a:spcPts val="0"/>
              </a:spcAft>
            </a:pPr>
            <a:r>
              <a:rPr lang="ru-RU" sz="1200" dirty="0" smtClean="0">
                <a:solidFill>
                  <a:schemeClr val="bg1"/>
                </a:solidFill>
              </a:rPr>
              <a:t>2. </a:t>
            </a:r>
            <a:r>
              <a:rPr lang="ru-RU" sz="1200" b="1" dirty="0" smtClean="0">
                <a:solidFill>
                  <a:schemeClr val="bg1"/>
                </a:solidFill>
              </a:rPr>
              <a:t>18-23 </a:t>
            </a:r>
            <a:r>
              <a:rPr lang="ro-RO" sz="1200" b="1" dirty="0" smtClean="0">
                <a:solidFill>
                  <a:schemeClr val="bg1"/>
                </a:solidFill>
              </a:rPr>
              <a:t>ani</a:t>
            </a:r>
            <a:r>
              <a:rPr lang="ru-RU" sz="1200" dirty="0" smtClean="0">
                <a:solidFill>
                  <a:schemeClr val="bg1"/>
                </a:solidFill>
              </a:rPr>
              <a:t>: </a:t>
            </a:r>
            <a:r>
              <a:rPr lang="ro-RO" sz="1200" dirty="0" smtClean="0">
                <a:solidFill>
                  <a:schemeClr val="bg1"/>
                </a:solidFill>
              </a:rPr>
              <a:t>predispuşi pentru acţiuni cu caracter pervers sau acostarea semenilor în spaţiul virtual.</a:t>
            </a:r>
            <a:r>
              <a:rPr lang="ro-RO" sz="1200" baseline="0" dirty="0" smtClean="0">
                <a:solidFill>
                  <a:schemeClr val="bg1"/>
                </a:solidFill>
              </a:rPr>
              <a:t> </a:t>
            </a:r>
            <a:r>
              <a:rPr lang="ru-RU" sz="1200" dirty="0" smtClean="0">
                <a:solidFill>
                  <a:schemeClr val="bg1"/>
                </a:solidFill>
              </a:rPr>
              <a:t> </a:t>
            </a:r>
          </a:p>
          <a:p>
            <a:pPr>
              <a:spcBef>
                <a:spcPts val="0"/>
              </a:spcBef>
              <a:spcAft>
                <a:spcPts val="0"/>
              </a:spcAft>
            </a:pPr>
            <a:r>
              <a:rPr lang="ru-RU" sz="1200" dirty="0" smtClean="0">
                <a:solidFill>
                  <a:schemeClr val="bg1"/>
                </a:solidFill>
              </a:rPr>
              <a:t>3. </a:t>
            </a:r>
            <a:r>
              <a:rPr lang="ru-RU" sz="1200" b="1" dirty="0" smtClean="0">
                <a:solidFill>
                  <a:schemeClr val="bg1"/>
                </a:solidFill>
              </a:rPr>
              <a:t>24-29 </a:t>
            </a:r>
            <a:r>
              <a:rPr lang="ro-RO" sz="1200" b="1" dirty="0" smtClean="0">
                <a:solidFill>
                  <a:schemeClr val="bg1"/>
                </a:solidFill>
              </a:rPr>
              <a:t>ani</a:t>
            </a:r>
            <a:r>
              <a:rPr lang="ru-RU" sz="1200" dirty="0" smtClean="0">
                <a:solidFill>
                  <a:schemeClr val="bg1"/>
                </a:solidFill>
              </a:rPr>
              <a:t>: </a:t>
            </a:r>
            <a:r>
              <a:rPr lang="ro-RO" sz="1200" dirty="0" smtClean="0">
                <a:solidFill>
                  <a:schemeClr val="bg1"/>
                </a:solidFill>
              </a:rPr>
              <a:t>Activ utilizează sursele IT pentru racolarea copiilor şi abuz în spaţiul virtual</a:t>
            </a:r>
            <a:r>
              <a:rPr lang="ru-RU" sz="1200" dirty="0" smtClean="0">
                <a:solidFill>
                  <a:schemeClr val="bg1"/>
                </a:solidFill>
              </a:rPr>
              <a:t>. </a:t>
            </a:r>
            <a:r>
              <a:rPr lang="ro-RO" sz="1200" dirty="0" smtClean="0">
                <a:solidFill>
                  <a:schemeClr val="bg1"/>
                </a:solidFill>
              </a:rPr>
              <a:t>În această categorie de vârstă îşi asumă diverse sarcini/ roluri în procesul de TFU, fiind parte a reţelelor infracţionale. Această</a:t>
            </a:r>
            <a:r>
              <a:rPr lang="ro-RO" sz="1200" baseline="0" dirty="0" smtClean="0">
                <a:solidFill>
                  <a:schemeClr val="bg1"/>
                </a:solidFill>
              </a:rPr>
              <a:t> categorie înregistrează cea mai înaltă rată a violurilor. </a:t>
            </a:r>
            <a:endParaRPr lang="ru-RU" sz="1200" dirty="0" smtClean="0">
              <a:solidFill>
                <a:schemeClr val="bg1"/>
              </a:solidFill>
            </a:endParaRPr>
          </a:p>
          <a:p>
            <a:pPr>
              <a:spcBef>
                <a:spcPts val="0"/>
              </a:spcBef>
              <a:spcAft>
                <a:spcPts val="0"/>
              </a:spcAft>
            </a:pPr>
            <a:r>
              <a:rPr lang="ru-RU" sz="1200" dirty="0" smtClean="0">
                <a:solidFill>
                  <a:schemeClr val="bg1"/>
                </a:solidFill>
              </a:rPr>
              <a:t>3. </a:t>
            </a:r>
            <a:r>
              <a:rPr lang="ru-RU" sz="1200" b="1" dirty="0" smtClean="0">
                <a:solidFill>
                  <a:schemeClr val="bg1"/>
                </a:solidFill>
              </a:rPr>
              <a:t>30-35 </a:t>
            </a:r>
            <a:r>
              <a:rPr lang="ro-RO" sz="1200" b="1" dirty="0" smtClean="0">
                <a:solidFill>
                  <a:schemeClr val="bg1"/>
                </a:solidFill>
              </a:rPr>
              <a:t>ani</a:t>
            </a:r>
            <a:r>
              <a:rPr lang="ru-RU" sz="1200" dirty="0" smtClean="0">
                <a:solidFill>
                  <a:schemeClr val="bg1"/>
                </a:solidFill>
              </a:rPr>
              <a:t>: </a:t>
            </a:r>
            <a:r>
              <a:rPr lang="ro-RO" sz="1200" dirty="0" smtClean="0">
                <a:solidFill>
                  <a:schemeClr val="bg1"/>
                </a:solidFill>
              </a:rPr>
              <a:t>toate formele exploatării sexule cu excepţia incestului</a:t>
            </a:r>
            <a:r>
              <a:rPr lang="ru-RU" sz="1200" dirty="0" smtClean="0">
                <a:solidFill>
                  <a:schemeClr val="bg1"/>
                </a:solidFill>
              </a:rPr>
              <a:t>. </a:t>
            </a:r>
          </a:p>
          <a:p>
            <a:pPr>
              <a:spcBef>
                <a:spcPts val="0"/>
              </a:spcBef>
              <a:spcAft>
                <a:spcPts val="0"/>
              </a:spcAft>
            </a:pPr>
            <a:r>
              <a:rPr lang="ru-RU" sz="1200" dirty="0" smtClean="0">
                <a:solidFill>
                  <a:schemeClr val="bg1"/>
                </a:solidFill>
              </a:rPr>
              <a:t>4. </a:t>
            </a:r>
            <a:r>
              <a:rPr lang="ru-RU" sz="1200" b="1" dirty="0" smtClean="0">
                <a:solidFill>
                  <a:schemeClr val="bg1"/>
                </a:solidFill>
              </a:rPr>
              <a:t>30-41 </a:t>
            </a:r>
            <a:r>
              <a:rPr lang="ro-RO" sz="1200" b="1" dirty="0" smtClean="0">
                <a:solidFill>
                  <a:schemeClr val="bg1"/>
                </a:solidFill>
              </a:rPr>
              <a:t>ani</a:t>
            </a:r>
            <a:r>
              <a:rPr lang="ru-RU" sz="1200" b="1" dirty="0" smtClean="0">
                <a:solidFill>
                  <a:schemeClr val="bg1"/>
                </a:solidFill>
              </a:rPr>
              <a:t>: </a:t>
            </a:r>
            <a:r>
              <a:rPr lang="ro-RO" sz="1200" dirty="0" smtClean="0">
                <a:solidFill>
                  <a:schemeClr val="bg1"/>
                </a:solidFill>
              </a:rPr>
              <a:t>activ implicaţi în infracţiuni TFU</a:t>
            </a:r>
            <a:r>
              <a:rPr lang="ru-RU" sz="1200" dirty="0" smtClean="0">
                <a:solidFill>
                  <a:schemeClr val="bg1"/>
                </a:solidFill>
              </a:rPr>
              <a:t>. </a:t>
            </a:r>
            <a:r>
              <a:rPr lang="ro-RO" sz="1200" dirty="0" smtClean="0">
                <a:solidFill>
                  <a:schemeClr val="bg1"/>
                </a:solidFill>
              </a:rPr>
              <a:t>Un procent mai modest </a:t>
            </a:r>
            <a:r>
              <a:rPr lang="ru-RU" sz="1200" dirty="0" smtClean="0">
                <a:solidFill>
                  <a:schemeClr val="bg1"/>
                </a:solidFill>
              </a:rPr>
              <a:t>(2%) </a:t>
            </a:r>
            <a:r>
              <a:rPr lang="ro-RO" sz="1200" dirty="0" smtClean="0">
                <a:solidFill>
                  <a:schemeClr val="bg1"/>
                </a:solidFill>
              </a:rPr>
              <a:t>incest</a:t>
            </a:r>
            <a:r>
              <a:rPr lang="ru-RU" sz="1200" dirty="0" smtClean="0">
                <a:solidFill>
                  <a:schemeClr val="bg1"/>
                </a:solidFill>
              </a:rPr>
              <a:t>.</a:t>
            </a:r>
          </a:p>
          <a:p>
            <a:pPr>
              <a:spcBef>
                <a:spcPts val="0"/>
              </a:spcBef>
              <a:spcAft>
                <a:spcPts val="0"/>
              </a:spcAft>
            </a:pPr>
            <a:r>
              <a:rPr lang="ru-RU" sz="1200" dirty="0" smtClean="0">
                <a:solidFill>
                  <a:schemeClr val="bg1"/>
                </a:solidFill>
              </a:rPr>
              <a:t>5. </a:t>
            </a:r>
            <a:r>
              <a:rPr lang="ru-RU" sz="1200" b="1" dirty="0" smtClean="0">
                <a:solidFill>
                  <a:schemeClr val="bg1"/>
                </a:solidFill>
              </a:rPr>
              <a:t>48-65 </a:t>
            </a:r>
            <a:r>
              <a:rPr lang="ro-RO" sz="1200" b="1" dirty="0" smtClean="0">
                <a:solidFill>
                  <a:schemeClr val="bg1"/>
                </a:solidFill>
              </a:rPr>
              <a:t>ani</a:t>
            </a:r>
            <a:r>
              <a:rPr lang="ru-RU" sz="1200" b="1" dirty="0" smtClean="0">
                <a:solidFill>
                  <a:schemeClr val="bg1"/>
                </a:solidFill>
              </a:rPr>
              <a:t>: </a:t>
            </a:r>
            <a:r>
              <a:rPr lang="ro-RO" sz="1200" dirty="0" smtClean="0">
                <a:solidFill>
                  <a:schemeClr val="bg1"/>
                </a:solidFill>
              </a:rPr>
              <a:t>scade</a:t>
            </a:r>
            <a:r>
              <a:rPr lang="ru-RU" sz="1200" dirty="0" smtClean="0">
                <a:solidFill>
                  <a:schemeClr val="bg1"/>
                </a:solidFill>
              </a:rPr>
              <a:t> % </a:t>
            </a:r>
            <a:r>
              <a:rPr lang="ro-RO" sz="1200" dirty="0" smtClean="0">
                <a:solidFill>
                  <a:schemeClr val="bg1"/>
                </a:solidFill>
              </a:rPr>
              <a:t>organizării TFU</a:t>
            </a:r>
            <a:r>
              <a:rPr lang="ru-RU" sz="1200" dirty="0" smtClean="0">
                <a:solidFill>
                  <a:schemeClr val="bg1"/>
                </a:solidFill>
              </a:rPr>
              <a:t>, </a:t>
            </a:r>
            <a:r>
              <a:rPr lang="ro-RO" sz="1200" dirty="0" smtClean="0">
                <a:solidFill>
                  <a:schemeClr val="bg1"/>
                </a:solidFill>
              </a:rPr>
              <a:t>sporeşte </a:t>
            </a:r>
            <a:r>
              <a:rPr lang="ru-RU" sz="1200" dirty="0" smtClean="0">
                <a:solidFill>
                  <a:schemeClr val="bg1"/>
                </a:solidFill>
              </a:rPr>
              <a:t>% </a:t>
            </a:r>
            <a:r>
              <a:rPr lang="ro-RO" sz="1200" dirty="0" smtClean="0">
                <a:solidFill>
                  <a:schemeClr val="bg1"/>
                </a:solidFill>
              </a:rPr>
              <a:t>molestării copiilor</a:t>
            </a:r>
            <a:endParaRPr lang="ru-RU" sz="1200" dirty="0" smtClean="0">
              <a:solidFill>
                <a:schemeClr val="bg1"/>
              </a:solidFill>
            </a:endParaRPr>
          </a:p>
        </p:txBody>
      </p:sp>
      <p:sp>
        <p:nvSpPr>
          <p:cNvPr id="4" name="Slide Number Placeholder 3"/>
          <p:cNvSpPr>
            <a:spLocks noGrp="1"/>
          </p:cNvSpPr>
          <p:nvPr>
            <p:ph type="sldNum" sz="quarter" idx="10"/>
          </p:nvPr>
        </p:nvSpPr>
        <p:spPr/>
        <p:txBody>
          <a:bodyPr/>
          <a:lstStyle/>
          <a:p>
            <a:fld id="{A29DB991-1901-43BD-B72B-2C26AD19BE8A}" type="slidenum">
              <a:rPr lang="ru-RU" smtClean="0"/>
              <a:t>19</a:t>
            </a:fld>
            <a:endParaRPr lang="ru-RU"/>
          </a:p>
        </p:txBody>
      </p:sp>
    </p:spTree>
    <p:extLst>
      <p:ext uri="{BB962C8B-B14F-4D97-AF65-F5344CB8AC3E}">
        <p14:creationId xmlns:p14="http://schemas.microsoft.com/office/powerpoint/2010/main" val="3868706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58CB59C-2A3D-4AEF-85FB-F26AD830C3BB}" type="datetimeFigureOut">
              <a:rPr lang="ru-RU" smtClean="0"/>
              <a:t>25.11.2015</a:t>
            </a:fld>
            <a:endParaRPr lang="ru-RU"/>
          </a:p>
        </p:txBody>
      </p:sp>
      <p:sp>
        <p:nvSpPr>
          <p:cNvPr id="17" name="Footer Placeholder 16"/>
          <p:cNvSpPr>
            <a:spLocks noGrp="1"/>
          </p:cNvSpPr>
          <p:nvPr>
            <p:ph type="ftr" sz="quarter" idx="11"/>
          </p:nvPr>
        </p:nvSpPr>
        <p:spPr/>
        <p:txBody>
          <a:bodyPr/>
          <a:lstStyle/>
          <a:p>
            <a:endParaRPr lang="ru-RU"/>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CAA7C3F-9D69-4BE6-B297-F08797C9A8A5}" type="slidenum">
              <a:rPr lang="ru-RU" smtClean="0"/>
              <a:t>‹#›</a:t>
            </a:fld>
            <a:endParaRPr lang="ru-RU"/>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8CB59C-2A3D-4AEF-85FB-F26AD830C3BB}" type="datetimeFigureOut">
              <a:rPr lang="ru-RU" smtClean="0"/>
              <a:t>25.11.2015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CAA7C3F-9D69-4BE6-B297-F08797C9A8A5}"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0CAA7C3F-9D69-4BE6-B297-F08797C9A8A5}" type="slidenum">
              <a:rPr lang="ru-RU" smtClean="0"/>
              <a:t>‹#›</a:t>
            </a:fld>
            <a:endParaRPr lang="ru-RU"/>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8CB59C-2A3D-4AEF-85FB-F26AD830C3BB}" type="datetimeFigureOut">
              <a:rPr lang="ru-RU" smtClean="0"/>
              <a:t>25.11.2015</a:t>
            </a:fld>
            <a:endParaRPr lang="ru-RU"/>
          </a:p>
        </p:txBody>
      </p:sp>
      <p:sp>
        <p:nvSpPr>
          <p:cNvPr id="5" name="Footer Placeholder 4"/>
          <p:cNvSpPr>
            <a:spLocks noGrp="1"/>
          </p:cNvSpPr>
          <p:nvPr>
            <p:ph type="ftr" sz="quarter" idx="11"/>
          </p:nvPr>
        </p:nvSpPr>
        <p:spPr/>
        <p:txBody>
          <a:bodyPr/>
          <a:lstStyle/>
          <a:p>
            <a:endParaRPr lang="ru-RU"/>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58CB59C-2A3D-4AEF-85FB-F26AD830C3BB}" type="datetimeFigureOut">
              <a:rPr lang="ru-RU" smtClean="0"/>
              <a:t>25.11.2015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4361688" y="1026372"/>
            <a:ext cx="457200" cy="441325"/>
          </a:xfrm>
        </p:spPr>
        <p:txBody>
          <a:bodyPr/>
          <a:lstStyle/>
          <a:p>
            <a:fld id="{0CAA7C3F-9D69-4BE6-B297-F08797C9A8A5}" type="slidenum">
              <a:rPr lang="ru-RU" smtClean="0"/>
              <a:t>‹#›</a:t>
            </a:fld>
            <a:endParaRPr lang="ru-RU"/>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ru-RU"/>
          </a:p>
        </p:txBody>
      </p:sp>
      <p:sp>
        <p:nvSpPr>
          <p:cNvPr id="4" name="Date Placeholder 3"/>
          <p:cNvSpPr>
            <a:spLocks noGrp="1"/>
          </p:cNvSpPr>
          <p:nvPr>
            <p:ph type="dt" sz="half" idx="10"/>
          </p:nvPr>
        </p:nvSpPr>
        <p:spPr/>
        <p:txBody>
          <a:bodyPr/>
          <a:lstStyle/>
          <a:p>
            <a:fld id="{358CB59C-2A3D-4AEF-85FB-F26AD830C3BB}" type="datetimeFigureOut">
              <a:rPr lang="ru-RU" smtClean="0"/>
              <a:t>25.11.2015</a:t>
            </a:fld>
            <a:endParaRPr lang="ru-RU"/>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CAA7C3F-9D69-4BE6-B297-F08797C9A8A5}" type="slidenum">
              <a:rPr lang="ru-RU" smtClean="0"/>
              <a:t>‹#›</a:t>
            </a:fld>
            <a:endParaRPr lang="ru-RU"/>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58CB59C-2A3D-4AEF-85FB-F26AD830C3BB}" type="datetimeFigureOut">
              <a:rPr lang="ru-RU" smtClean="0"/>
              <a:t>25.11.2015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CAA7C3F-9D69-4BE6-B297-F08797C9A8A5}" type="slidenum">
              <a:rPr lang="ru-RU" smtClean="0"/>
              <a:t>‹#›</a:t>
            </a:fld>
            <a:endParaRPr lang="ru-RU"/>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58CB59C-2A3D-4AEF-85FB-F26AD830C3BB}" type="datetimeFigureOut">
              <a:rPr lang="ru-RU" smtClean="0"/>
              <a:t>25.11.2015</a:t>
            </a:fld>
            <a:endParaRPr lang="ru-RU"/>
          </a:p>
        </p:txBody>
      </p:sp>
      <p:sp>
        <p:nvSpPr>
          <p:cNvPr id="8" name="Footer Placeholder 7"/>
          <p:cNvSpPr>
            <a:spLocks noGrp="1"/>
          </p:cNvSpPr>
          <p:nvPr>
            <p:ph type="ftr" sz="quarter" idx="11"/>
          </p:nvPr>
        </p:nvSpPr>
        <p:spPr>
          <a:xfrm>
            <a:off x="304800" y="6409944"/>
            <a:ext cx="3581400" cy="365760"/>
          </a:xfrm>
        </p:spPr>
        <p:txBody>
          <a:bodyPr/>
          <a:lstStyle/>
          <a:p>
            <a:endParaRPr lang="ru-RU"/>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CAA7C3F-9D69-4BE6-B297-F08797C9A8A5}" type="slidenum">
              <a:rPr lang="ru-RU" smtClean="0"/>
              <a:t>‹#›</a:t>
            </a:fld>
            <a:endParaRPr lang="ru-RU"/>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58CB59C-2A3D-4AEF-85FB-F26AD830C3BB}" type="datetimeFigureOut">
              <a:rPr lang="ru-RU" smtClean="0"/>
              <a:t>25.11.2015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a:xfrm>
            <a:off x="4343400" y="1036020"/>
            <a:ext cx="457200" cy="441325"/>
          </a:xfrm>
        </p:spPr>
        <p:txBody>
          <a:bodyPr/>
          <a:lstStyle/>
          <a:p>
            <a:fld id="{0CAA7C3F-9D69-4BE6-B297-F08797C9A8A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358CB59C-2A3D-4AEF-85FB-F26AD830C3BB}" type="datetimeFigureOut">
              <a:rPr lang="ru-RU" smtClean="0"/>
              <a:t>25.11.2015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CAA7C3F-9D69-4BE6-B297-F08797C9A8A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CAA7C3F-9D69-4BE6-B297-F08797C9A8A5}" type="slidenum">
              <a:rPr lang="ru-RU" smtClean="0"/>
              <a:t>‹#›</a:t>
            </a:fld>
            <a:endParaRPr lang="ru-RU"/>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358CB59C-2A3D-4AEF-85FB-F26AD830C3BB}" type="datetimeFigureOut">
              <a:rPr lang="ru-RU" smtClean="0"/>
              <a:t>25.11.2015</a:t>
            </a:fld>
            <a:endParaRPr lang="ru-RU"/>
          </a:p>
        </p:txBody>
      </p:sp>
      <p:sp>
        <p:nvSpPr>
          <p:cNvPr id="6" name="Footer Placeholder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0CAA7C3F-9D69-4BE6-B297-F08797C9A8A5}" type="slidenum">
              <a:rPr lang="ru-RU" smtClean="0"/>
              <a:t>‹#›</a:t>
            </a:fld>
            <a:endParaRPr lang="ru-RU"/>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358CB59C-2A3D-4AEF-85FB-F26AD830C3BB}" type="datetimeFigureOut">
              <a:rPr lang="ru-RU" smtClean="0"/>
              <a:t>25.11.2015</a:t>
            </a:fld>
            <a:endParaRPr lang="ru-RU"/>
          </a:p>
        </p:txBody>
      </p:sp>
      <p:sp>
        <p:nvSpPr>
          <p:cNvPr id="6" name="Footer Placeholder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58CB59C-2A3D-4AEF-85FB-F26AD830C3BB}" type="datetimeFigureOut">
              <a:rPr lang="ru-RU" smtClean="0"/>
              <a:t>25.11.2015</a:t>
            </a:fld>
            <a:endParaRPr lang="ru-RU"/>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CAA7C3F-9D69-4BE6-B297-F08797C9A8A5}" type="slidenum">
              <a:rPr lang="ru-RU" smtClean="0"/>
              <a:t>‹#›</a:t>
            </a:fld>
            <a:endParaRPr lang="ru-RU"/>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rmAutofit/>
          </a:bodyPr>
          <a:lstStyle/>
          <a:p>
            <a:pPr algn="ctr"/>
            <a:r>
              <a:rPr lang="ro-RO" dirty="0" smtClean="0"/>
              <a:t>Centrul Internaţional pentru protecţia şi promovarea drepturilor femeii „La strada”</a:t>
            </a:r>
            <a:endParaRPr lang="ru-RU" dirty="0"/>
          </a:p>
        </p:txBody>
      </p:sp>
      <p:sp>
        <p:nvSpPr>
          <p:cNvPr id="2" name="Заголовок 1"/>
          <p:cNvSpPr>
            <a:spLocks noGrp="1"/>
          </p:cNvSpPr>
          <p:nvPr>
            <p:ph type="ctrTitle"/>
          </p:nvPr>
        </p:nvSpPr>
        <p:spPr>
          <a:xfrm>
            <a:off x="179512" y="188641"/>
            <a:ext cx="8856984" cy="1656184"/>
          </a:xfrm>
        </p:spPr>
        <p:txBody>
          <a:bodyPr>
            <a:noAutofit/>
          </a:bodyPr>
          <a:lstStyle/>
          <a:p>
            <a:pPr algn="ctr"/>
            <a:r>
              <a:rPr lang="ro-RO" sz="3200" b="1" dirty="0" smtClean="0"/>
              <a:t>C</a:t>
            </a:r>
            <a:r>
              <a:rPr lang="en-US" sz="3200" b="1" dirty="0" err="1" smtClean="0"/>
              <a:t>opii</a:t>
            </a:r>
            <a:r>
              <a:rPr lang="en-US" sz="3200" b="1" dirty="0" smtClean="0"/>
              <a:t> </a:t>
            </a:r>
            <a:r>
              <a:rPr lang="en-US" sz="3200" b="1" dirty="0" err="1" smtClean="0"/>
              <a:t>victime</a:t>
            </a:r>
            <a:r>
              <a:rPr lang="en-US" sz="3200" b="1" dirty="0" smtClean="0"/>
              <a:t> </a:t>
            </a:r>
            <a:r>
              <a:rPr lang="en-US" sz="3200" b="1" dirty="0" err="1" smtClean="0"/>
              <a:t>martori</a:t>
            </a:r>
            <a:r>
              <a:rPr lang="en-US" sz="3200" b="1" dirty="0" smtClean="0"/>
              <a:t> a</a:t>
            </a:r>
            <a:r>
              <a:rPr lang="ro-RO" sz="3200" b="1" dirty="0" smtClean="0"/>
              <a:t>le</a:t>
            </a:r>
            <a:r>
              <a:rPr lang="en-US" sz="3200" b="1" dirty="0" smtClean="0"/>
              <a:t> </a:t>
            </a:r>
            <a:r>
              <a:rPr lang="en-US" sz="3200" b="1" dirty="0" err="1" smtClean="0"/>
              <a:t>abu</a:t>
            </a:r>
            <a:r>
              <a:rPr lang="ro-RO" sz="3200" b="1" dirty="0" err="1" smtClean="0"/>
              <a:t>zului</a:t>
            </a:r>
            <a:r>
              <a:rPr lang="ro-RO" sz="3200" b="1" dirty="0" smtClean="0"/>
              <a:t>/ exploatării sexuale: între necesităţi şi realităţi</a:t>
            </a:r>
            <a:endParaRPr lang="ru-RU" sz="3200" b="1"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4925144"/>
            <a:ext cx="1678296"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OFFICE-PC\Arhiva\TRUSTLINE\TELEFONUL DE INCREDERE\STATISTICA &amp; RAPOARTE\Raport aniversar 5 ani\logo-urile_raport\oak_logo_colou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517232"/>
            <a:ext cx="2700300"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659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914400"/>
            <a:ext cx="2664296" cy="642392"/>
          </a:xfrm>
        </p:spPr>
        <p:txBody>
          <a:bodyPr/>
          <a:lstStyle/>
          <a:p>
            <a:r>
              <a:rPr lang="ro-RO" dirty="0"/>
              <a:t>Relaţiile cu îngrijitorii</a:t>
            </a:r>
            <a:endParaRPr lang="ru-RU" dirty="0"/>
          </a:p>
        </p:txBody>
      </p:sp>
      <p:sp>
        <p:nvSpPr>
          <p:cNvPr id="3" name="Текст 2"/>
          <p:cNvSpPr>
            <a:spLocks noGrp="1"/>
          </p:cNvSpPr>
          <p:nvPr>
            <p:ph type="body" idx="2"/>
          </p:nvPr>
        </p:nvSpPr>
        <p:spPr>
          <a:xfrm>
            <a:off x="107504" y="1484784"/>
            <a:ext cx="2808312" cy="5184576"/>
          </a:xfrm>
        </p:spPr>
        <p:txBody>
          <a:bodyPr>
            <a:normAutofit/>
          </a:bodyPr>
          <a:lstStyle/>
          <a:p>
            <a:r>
              <a:rPr lang="ro-RO" sz="2000" dirty="0"/>
              <a:t>preponderent copiii aflați în îngrijirea ambilor părinți sau a mamei </a:t>
            </a:r>
            <a:r>
              <a:rPr lang="ro-RO" sz="2000" dirty="0" smtClean="0"/>
              <a:t>reclamă </a:t>
            </a:r>
            <a:r>
              <a:rPr lang="ro-RO" sz="2000" dirty="0"/>
              <a:t>relații bune/suportive cu părinții.</a:t>
            </a:r>
          </a:p>
          <a:p>
            <a:r>
              <a:rPr lang="ro-RO" sz="2000" dirty="0" smtClean="0"/>
              <a:t>29% dintre copiii  </a:t>
            </a:r>
            <a:r>
              <a:rPr lang="ro-RO" sz="2000" dirty="0"/>
              <a:t>aflați în îngrijirea rudelor sau instituțiilor rezidențiale ori copii fugari de acasă, raportează relații dificile cu </a:t>
            </a:r>
            <a:r>
              <a:rPr lang="ro-RO" sz="2000" dirty="0" smtClean="0"/>
              <a:t>îngrijitorii.</a:t>
            </a:r>
            <a:endParaRPr lang="ro-RO" sz="2000" dirty="0"/>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898440" y="1196752"/>
            <a:ext cx="624556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639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836712"/>
            <a:ext cx="2808312" cy="2736304"/>
          </a:xfrm>
        </p:spPr>
        <p:txBody>
          <a:bodyPr/>
          <a:lstStyle/>
          <a:p>
            <a:r>
              <a:rPr lang="ro-RO" sz="2000" dirty="0" smtClean="0"/>
              <a:t>Gradului </a:t>
            </a:r>
            <a:r>
              <a:rPr lang="ro-RO" sz="2000" dirty="0"/>
              <a:t>de încadrare în activităţile şcolare a </a:t>
            </a:r>
            <a:r>
              <a:rPr lang="ro-RO" sz="2000" dirty="0" smtClean="0"/>
              <a:t>copiilor, </a:t>
            </a:r>
            <a:r>
              <a:rPr lang="ro-RO" sz="2000" dirty="0"/>
              <a:t>în funcţie de tipul </a:t>
            </a:r>
            <a:r>
              <a:rPr lang="ro-RO" sz="2000" dirty="0" smtClean="0"/>
              <a:t>familiei, în raport cu </a:t>
            </a:r>
            <a:r>
              <a:rPr lang="ro-RO" sz="2000" dirty="0"/>
              <a:t>gradului de angajare în câmpul muncii a îngrijitorilor </a:t>
            </a:r>
            <a:endParaRPr lang="ru-RU" sz="2000" dirty="0"/>
          </a:p>
        </p:txBody>
      </p:sp>
      <p:sp>
        <p:nvSpPr>
          <p:cNvPr id="3" name="Текст 2"/>
          <p:cNvSpPr>
            <a:spLocks noGrp="1"/>
          </p:cNvSpPr>
          <p:nvPr>
            <p:ph type="body" idx="2"/>
          </p:nvPr>
        </p:nvSpPr>
        <p:spPr>
          <a:xfrm>
            <a:off x="107504" y="3501008"/>
            <a:ext cx="2808312" cy="3168352"/>
          </a:xfrm>
        </p:spPr>
        <p:txBody>
          <a:bodyPr>
            <a:noAutofit/>
          </a:bodyPr>
          <a:lstStyle/>
          <a:p>
            <a:r>
              <a:rPr lang="ro-RO" sz="2000" dirty="0" smtClean="0">
                <a:solidFill>
                  <a:schemeClr val="tx1"/>
                </a:solidFill>
              </a:rPr>
              <a:t>În familiile unde lipseşte modelul productivităţii sociale (angajarea părinţilor) creşte riscul pentru absenteism şcolar şi implicarea copilului în situaţii exploatative</a:t>
            </a:r>
            <a:endParaRPr lang="ru-RU" sz="2000" dirty="0">
              <a:solidFill>
                <a:schemeClr val="tx1"/>
              </a:solidFill>
            </a:endParaRPr>
          </a:p>
        </p:txBody>
      </p:sp>
      <p:pic>
        <p:nvPicPr>
          <p:cNvPr id="614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771800" y="1052736"/>
            <a:ext cx="6372200" cy="4943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0283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Date despre abuz</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26" y="1196752"/>
            <a:ext cx="8782051" cy="532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3037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764704"/>
            <a:ext cx="2736304" cy="570384"/>
          </a:xfrm>
        </p:spPr>
        <p:txBody>
          <a:bodyPr/>
          <a:lstStyle/>
          <a:p>
            <a:r>
              <a:rPr lang="ro-RO" dirty="0" smtClean="0"/>
              <a:t>Vulnerabilitatea exploatată</a:t>
            </a:r>
            <a:endParaRPr lang="ru-RU" dirty="0"/>
          </a:p>
        </p:txBody>
      </p:sp>
      <p:sp>
        <p:nvSpPr>
          <p:cNvPr id="3" name="Текст 2"/>
          <p:cNvSpPr>
            <a:spLocks noGrp="1"/>
          </p:cNvSpPr>
          <p:nvPr>
            <p:ph type="body" idx="2"/>
          </p:nvPr>
        </p:nvSpPr>
        <p:spPr>
          <a:xfrm>
            <a:off x="179512" y="1412776"/>
            <a:ext cx="2664296" cy="4968552"/>
          </a:xfrm>
        </p:spPr>
        <p:txBody>
          <a:bodyPr>
            <a:normAutofit/>
          </a:bodyPr>
          <a:lstStyle/>
          <a:p>
            <a:r>
              <a:rPr lang="en-US" dirty="0"/>
              <a:t>media </a:t>
            </a:r>
            <a:r>
              <a:rPr lang="en-US" dirty="0" err="1"/>
              <a:t>zilelor</a:t>
            </a:r>
            <a:r>
              <a:rPr lang="en-US" dirty="0"/>
              <a:t> </a:t>
            </a:r>
            <a:r>
              <a:rPr lang="en-US" dirty="0" err="1"/>
              <a:t>retrăirii</a:t>
            </a:r>
            <a:r>
              <a:rPr lang="en-US" dirty="0"/>
              <a:t> </a:t>
            </a:r>
            <a:r>
              <a:rPr lang="en-US" dirty="0" err="1"/>
              <a:t>abuzului</a:t>
            </a:r>
            <a:r>
              <a:rPr lang="en-US" dirty="0"/>
              <a:t>, per </a:t>
            </a:r>
            <a:r>
              <a:rPr lang="en-US" dirty="0" err="1" smtClean="0"/>
              <a:t>eşantion</a:t>
            </a:r>
            <a:r>
              <a:rPr lang="ro-RO" dirty="0" smtClean="0"/>
              <a:t> -</a:t>
            </a:r>
            <a:r>
              <a:rPr lang="en-US" dirty="0" smtClean="0"/>
              <a:t> </a:t>
            </a:r>
            <a:r>
              <a:rPr lang="en-US" b="1" dirty="0"/>
              <a:t>428 </a:t>
            </a:r>
            <a:r>
              <a:rPr lang="en-US" dirty="0"/>
              <a:t>(min- 1 </a:t>
            </a:r>
            <a:r>
              <a:rPr lang="en-US" dirty="0" err="1"/>
              <a:t>zi</a:t>
            </a:r>
            <a:r>
              <a:rPr lang="en-US" dirty="0"/>
              <a:t>; max -3650 </a:t>
            </a:r>
            <a:r>
              <a:rPr lang="en-US" dirty="0" err="1"/>
              <a:t>zile</a:t>
            </a:r>
            <a:r>
              <a:rPr lang="en-US" dirty="0" smtClean="0"/>
              <a:t>). </a:t>
            </a:r>
            <a:r>
              <a:rPr lang="en-US" dirty="0" err="1"/>
              <a:t>Zile</a:t>
            </a:r>
            <a:r>
              <a:rPr lang="en-US" dirty="0"/>
              <a:t> </a:t>
            </a:r>
            <a:r>
              <a:rPr lang="en-US" dirty="0" err="1"/>
              <a:t>în</a:t>
            </a:r>
            <a:r>
              <a:rPr lang="en-US" dirty="0"/>
              <a:t> care un </a:t>
            </a:r>
            <a:r>
              <a:rPr lang="en-US" dirty="0" err="1"/>
              <a:t>copil</a:t>
            </a:r>
            <a:r>
              <a:rPr lang="en-US" dirty="0"/>
              <a:t> </a:t>
            </a:r>
            <a:r>
              <a:rPr lang="en-US" dirty="0" err="1"/>
              <a:t>îşi</a:t>
            </a:r>
            <a:r>
              <a:rPr lang="en-US" dirty="0"/>
              <a:t> </a:t>
            </a:r>
            <a:r>
              <a:rPr lang="en-US" dirty="0" err="1"/>
              <a:t>pierde</a:t>
            </a:r>
            <a:r>
              <a:rPr lang="en-US" dirty="0"/>
              <a:t> nu </a:t>
            </a:r>
            <a:r>
              <a:rPr lang="en-US" dirty="0" err="1"/>
              <a:t>doar</a:t>
            </a:r>
            <a:r>
              <a:rPr lang="en-US" dirty="0"/>
              <a:t> </a:t>
            </a:r>
            <a:r>
              <a:rPr lang="en-US" dirty="0" err="1"/>
              <a:t>copilăria</a:t>
            </a:r>
            <a:r>
              <a:rPr lang="en-US" dirty="0"/>
              <a:t>, ci </a:t>
            </a:r>
            <a:r>
              <a:rPr lang="en-US" dirty="0" err="1"/>
              <a:t>şi</a:t>
            </a:r>
            <a:r>
              <a:rPr lang="en-US" dirty="0"/>
              <a:t> </a:t>
            </a:r>
            <a:r>
              <a:rPr lang="en-US" dirty="0" err="1"/>
              <a:t>oportunitatea</a:t>
            </a:r>
            <a:r>
              <a:rPr lang="en-US" dirty="0"/>
              <a:t> de a se </a:t>
            </a:r>
            <a:r>
              <a:rPr lang="en-US" dirty="0" err="1"/>
              <a:t>dezvolta</a:t>
            </a:r>
            <a:r>
              <a:rPr lang="en-US" dirty="0"/>
              <a:t> </a:t>
            </a:r>
            <a:r>
              <a:rPr lang="en-US" dirty="0" err="1"/>
              <a:t>integru</a:t>
            </a:r>
            <a:r>
              <a:rPr lang="en-US" dirty="0"/>
              <a:t>, </a:t>
            </a:r>
            <a:r>
              <a:rPr lang="en-US" dirty="0" err="1"/>
              <a:t>zile</a:t>
            </a:r>
            <a:r>
              <a:rPr lang="en-US" dirty="0"/>
              <a:t> </a:t>
            </a:r>
            <a:r>
              <a:rPr lang="en-US" dirty="0" err="1"/>
              <a:t>în</a:t>
            </a:r>
            <a:r>
              <a:rPr lang="en-US" dirty="0"/>
              <a:t> care un </a:t>
            </a:r>
            <a:r>
              <a:rPr lang="en-US" dirty="0" err="1"/>
              <a:t>copil</a:t>
            </a:r>
            <a:r>
              <a:rPr lang="en-US" dirty="0"/>
              <a:t> </a:t>
            </a:r>
            <a:r>
              <a:rPr lang="en-US" dirty="0" err="1"/>
              <a:t>şi</a:t>
            </a:r>
            <a:r>
              <a:rPr lang="en-US" dirty="0"/>
              <a:t>-a </a:t>
            </a:r>
            <a:r>
              <a:rPr lang="en-US" dirty="0" err="1"/>
              <a:t>consolidat</a:t>
            </a:r>
            <a:r>
              <a:rPr lang="en-US" dirty="0"/>
              <a:t> </a:t>
            </a:r>
            <a:r>
              <a:rPr lang="en-US" dirty="0" err="1"/>
              <a:t>ideea</a:t>
            </a:r>
            <a:r>
              <a:rPr lang="en-US" dirty="0"/>
              <a:t> </a:t>
            </a:r>
            <a:r>
              <a:rPr lang="en-US" dirty="0" err="1"/>
              <a:t>că</a:t>
            </a:r>
            <a:r>
              <a:rPr lang="en-US" dirty="0"/>
              <a:t> </a:t>
            </a:r>
            <a:r>
              <a:rPr lang="en-US" dirty="0" err="1"/>
              <a:t>poate</a:t>
            </a:r>
            <a:r>
              <a:rPr lang="en-US" dirty="0"/>
              <a:t> fi/</a:t>
            </a:r>
            <a:r>
              <a:rPr lang="en-US" dirty="0" err="1"/>
              <a:t>este</a:t>
            </a:r>
            <a:r>
              <a:rPr lang="en-US" dirty="0"/>
              <a:t> un </a:t>
            </a:r>
            <a:r>
              <a:rPr lang="en-US" dirty="0" err="1"/>
              <a:t>obiect</a:t>
            </a:r>
            <a:r>
              <a:rPr lang="en-US" dirty="0"/>
              <a:t> de </a:t>
            </a:r>
            <a:r>
              <a:rPr lang="en-US" dirty="0" err="1"/>
              <a:t>uz</a:t>
            </a:r>
            <a:r>
              <a:rPr lang="en-US" dirty="0"/>
              <a:t> sexual. </a:t>
            </a:r>
            <a:endParaRPr lang="ro-RO" dirty="0" smtClean="0"/>
          </a:p>
          <a:p>
            <a:r>
              <a:rPr lang="en-US" dirty="0" err="1" smtClean="0"/>
              <a:t>În</a:t>
            </a:r>
            <a:r>
              <a:rPr lang="en-US" dirty="0" smtClean="0"/>
              <a:t> </a:t>
            </a:r>
            <a:r>
              <a:rPr lang="en-US" dirty="0" err="1"/>
              <a:t>acelaşi</a:t>
            </a:r>
            <a:r>
              <a:rPr lang="en-US" dirty="0"/>
              <a:t> </a:t>
            </a:r>
            <a:r>
              <a:rPr lang="en-US" dirty="0" err="1"/>
              <a:t>timp</a:t>
            </a:r>
            <a:r>
              <a:rPr lang="en-US" dirty="0"/>
              <a:t>, </a:t>
            </a:r>
            <a:r>
              <a:rPr lang="en-US" dirty="0" err="1"/>
              <a:t>acest</a:t>
            </a:r>
            <a:r>
              <a:rPr lang="en-US" dirty="0"/>
              <a:t> </a:t>
            </a:r>
            <a:r>
              <a:rPr lang="en-US" dirty="0" err="1"/>
              <a:t>număr</a:t>
            </a:r>
            <a:r>
              <a:rPr lang="en-US" dirty="0"/>
              <a:t> </a:t>
            </a:r>
            <a:r>
              <a:rPr lang="en-US" dirty="0" err="1"/>
              <a:t>este</a:t>
            </a:r>
            <a:r>
              <a:rPr lang="en-US" dirty="0"/>
              <a:t> </a:t>
            </a:r>
            <a:r>
              <a:rPr lang="en-US" dirty="0" err="1"/>
              <a:t>şi</a:t>
            </a:r>
            <a:r>
              <a:rPr lang="en-US" dirty="0"/>
              <a:t> media </a:t>
            </a:r>
            <a:r>
              <a:rPr lang="en-US" dirty="0" err="1"/>
              <a:t>zilelor</a:t>
            </a:r>
            <a:r>
              <a:rPr lang="en-US" dirty="0"/>
              <a:t> </a:t>
            </a:r>
            <a:r>
              <a:rPr lang="en-US" dirty="0" err="1"/>
              <a:t>în</a:t>
            </a:r>
            <a:r>
              <a:rPr lang="en-US" dirty="0"/>
              <a:t> care un </a:t>
            </a:r>
            <a:r>
              <a:rPr lang="en-US" dirty="0" err="1"/>
              <a:t>părinte</a:t>
            </a:r>
            <a:r>
              <a:rPr lang="en-US" dirty="0"/>
              <a:t> </a:t>
            </a:r>
            <a:r>
              <a:rPr lang="en-US" dirty="0" err="1"/>
              <a:t>sau</a:t>
            </a:r>
            <a:r>
              <a:rPr lang="en-US" dirty="0"/>
              <a:t> o </a:t>
            </a:r>
            <a:r>
              <a:rPr lang="en-US" dirty="0" err="1"/>
              <a:t>comunitate</a:t>
            </a:r>
            <a:r>
              <a:rPr lang="en-US" dirty="0"/>
              <a:t>, la moment, </a:t>
            </a:r>
            <a:r>
              <a:rPr lang="en-US" dirty="0" err="1"/>
              <a:t>este</a:t>
            </a:r>
            <a:r>
              <a:rPr lang="en-US" dirty="0"/>
              <a:t> </a:t>
            </a:r>
            <a:r>
              <a:rPr lang="en-US" dirty="0" err="1"/>
              <a:t>capabilă</a:t>
            </a:r>
            <a:r>
              <a:rPr lang="en-US" dirty="0"/>
              <a:t> </a:t>
            </a:r>
            <a:r>
              <a:rPr lang="en-US" dirty="0" err="1"/>
              <a:t>să</a:t>
            </a:r>
            <a:r>
              <a:rPr lang="en-US" dirty="0"/>
              <a:t> </a:t>
            </a:r>
            <a:r>
              <a:rPr lang="en-US" dirty="0" err="1"/>
              <a:t>înţeleagă</a:t>
            </a:r>
            <a:r>
              <a:rPr lang="en-US" dirty="0"/>
              <a:t>/observe </a:t>
            </a:r>
            <a:r>
              <a:rPr lang="en-US" dirty="0" err="1"/>
              <a:t>că</a:t>
            </a:r>
            <a:r>
              <a:rPr lang="en-US" dirty="0"/>
              <a:t> </a:t>
            </a:r>
            <a:r>
              <a:rPr lang="en-US" dirty="0" err="1"/>
              <a:t>ceva</a:t>
            </a:r>
            <a:r>
              <a:rPr lang="en-US" dirty="0"/>
              <a:t> se </a:t>
            </a:r>
            <a:r>
              <a:rPr lang="en-US" dirty="0" err="1"/>
              <a:t>întâmplă</a:t>
            </a:r>
            <a:r>
              <a:rPr lang="en-US" dirty="0"/>
              <a:t> cu un </a:t>
            </a:r>
            <a:r>
              <a:rPr lang="en-US" dirty="0" err="1"/>
              <a:t>copil</a:t>
            </a:r>
            <a:r>
              <a:rPr lang="en-US" dirty="0" smtClean="0"/>
              <a:t>.</a:t>
            </a:r>
            <a:endParaRPr lang="ro-RO" dirty="0" smtClean="0"/>
          </a:p>
          <a:p>
            <a:endParaRPr lang="ru-RU" dirty="0"/>
          </a:p>
        </p:txBody>
      </p:sp>
      <p:pic>
        <p:nvPicPr>
          <p:cNvPr id="9218"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915816" y="1916832"/>
            <a:ext cx="6084168" cy="340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964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o-MO" sz="2400" dirty="0"/>
              <a:t>Sabina, victimă a incestului, 18 ani. Din spusele copilului abuzurile au început în jurul vârstei de 8 ani</a:t>
            </a:r>
            <a:r>
              <a:rPr lang="ro-MO" sz="2400" b="1" dirty="0"/>
              <a:t> </a:t>
            </a:r>
            <a:endParaRPr lang="ro-RO" sz="2400" dirty="0"/>
          </a:p>
        </p:txBody>
      </p:sp>
      <p:sp>
        <p:nvSpPr>
          <p:cNvPr id="3" name="Объект 2"/>
          <p:cNvSpPr>
            <a:spLocks noGrp="1"/>
          </p:cNvSpPr>
          <p:nvPr>
            <p:ph sz="quarter" idx="1"/>
          </p:nvPr>
        </p:nvSpPr>
        <p:spPr/>
        <p:txBody>
          <a:bodyPr>
            <a:normAutofit fontScale="92500" lnSpcReduction="20000"/>
          </a:bodyPr>
          <a:lstStyle/>
          <a:p>
            <a:r>
              <a:rPr lang="ro-MO" dirty="0" smtClean="0"/>
              <a:t>„</a:t>
            </a:r>
            <a:r>
              <a:rPr lang="ro-MO" dirty="0"/>
              <a:t>Când aveam 8 ani tata mi-a spus că dacă spun cuiva despre cele întâmplate mă va face cotlet şi o va da la câni; Mă temeam că dacă îl refuz mă poate bate, îmi spunea că mai bine să o facă el decât altcineva, mă numea cu cuvinte murdare, zicea că mama nu îi oferă îndeajuns şi dacă vreau ca el să nu plece să caute femei în altă parte... trebuia să-l ascult, îmi spunea că suferă atunci când îl resping, mă simţeam vinovată. Uneori mă punea să aleg între bătaie şi acţiuni sexuale, când spuneam că aleg să fiu bătută tata zice că el ştie că eu nu doreşte să fiu bătută de aceea rămâneam datoare cu un raport sexual. Când am mai crescut, pe la 12 ani spunea că deoarece este păcat nu pot spune nimănui căci este o mare ruşine; spunea că nimeni nu mă va crede..”.</a:t>
            </a:r>
            <a:endParaRPr lang="ru-RU" dirty="0"/>
          </a:p>
        </p:txBody>
      </p:sp>
    </p:spTree>
    <p:extLst>
      <p:ext uri="{BB962C8B-B14F-4D97-AF65-F5344CB8AC3E}">
        <p14:creationId xmlns:p14="http://schemas.microsoft.com/office/powerpoint/2010/main" val="3017140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692696"/>
            <a:ext cx="6048672" cy="936104"/>
          </a:xfrm>
        </p:spPr>
        <p:txBody>
          <a:bodyPr/>
          <a:lstStyle/>
          <a:p>
            <a:pPr algn="ctr"/>
            <a:r>
              <a:rPr lang="ro-RO" sz="1800" dirty="0" smtClean="0">
                <a:solidFill>
                  <a:schemeClr val="bg2">
                    <a:lumMod val="50000"/>
                  </a:schemeClr>
                </a:solidFill>
                <a:latin typeface="Calibri" panose="020F0502020204030204" pitchFamily="34" charset="0"/>
              </a:rPr>
              <a:t>Metode de implicare a copiilor în activităţi abuziv/ exploatative</a:t>
            </a:r>
            <a:r>
              <a:rPr lang="ru-RU" sz="1600" dirty="0" smtClean="0">
                <a:solidFill>
                  <a:schemeClr val="bg2">
                    <a:lumMod val="50000"/>
                  </a:schemeClr>
                </a:solidFill>
                <a:latin typeface="Calibri" panose="020F0502020204030204" pitchFamily="34" charset="0"/>
              </a:rPr>
              <a:t/>
            </a:r>
            <a:br>
              <a:rPr lang="ru-RU" sz="1600" dirty="0" smtClean="0">
                <a:solidFill>
                  <a:schemeClr val="bg2">
                    <a:lumMod val="50000"/>
                  </a:schemeClr>
                </a:solidFill>
                <a:latin typeface="Calibri" panose="020F0502020204030204" pitchFamily="34" charset="0"/>
              </a:rPr>
            </a:br>
            <a:endParaRPr lang="en-US" sz="1600" dirty="0">
              <a:solidFill>
                <a:schemeClr val="bg2">
                  <a:lumMod val="50000"/>
                </a:schemeClr>
              </a:solidFill>
              <a:latin typeface="Calibri" panose="020F0502020204030204" pitchFamily="34" charset="0"/>
            </a:endParaRPr>
          </a:p>
        </p:txBody>
      </p:sp>
      <p:sp>
        <p:nvSpPr>
          <p:cNvPr id="3" name="Text Placeholder 2"/>
          <p:cNvSpPr>
            <a:spLocks noGrp="1"/>
          </p:cNvSpPr>
          <p:nvPr>
            <p:ph type="body" idx="2"/>
          </p:nvPr>
        </p:nvSpPr>
        <p:spPr>
          <a:xfrm>
            <a:off x="107504" y="764704"/>
            <a:ext cx="2952328" cy="6093296"/>
          </a:xfrm>
        </p:spPr>
        <p:txBody>
          <a:bodyPr>
            <a:noAutofit/>
          </a:bodyPr>
          <a:lstStyle/>
          <a:p>
            <a:pPr>
              <a:spcBef>
                <a:spcPts val="600"/>
              </a:spcBef>
              <a:spcAft>
                <a:spcPts val="0"/>
              </a:spcAft>
              <a:buFont typeface="Arial" pitchFamily="34" charset="0"/>
              <a:buChar char="•"/>
            </a:pPr>
            <a:r>
              <a:rPr lang="en-US" sz="1800" dirty="0" err="1">
                <a:solidFill>
                  <a:schemeClr val="bg1"/>
                </a:solidFill>
              </a:rPr>
              <a:t>Contradicţiile</a:t>
            </a:r>
            <a:r>
              <a:rPr lang="en-US" sz="1800" dirty="0">
                <a:solidFill>
                  <a:schemeClr val="bg1"/>
                </a:solidFill>
              </a:rPr>
              <a:t> la </a:t>
            </a:r>
            <a:r>
              <a:rPr lang="en-US" sz="1800" dirty="0" err="1">
                <a:solidFill>
                  <a:schemeClr val="bg1"/>
                </a:solidFill>
              </a:rPr>
              <a:t>nivel</a:t>
            </a:r>
            <a:r>
              <a:rPr lang="en-US" sz="1800" dirty="0">
                <a:solidFill>
                  <a:schemeClr val="bg1"/>
                </a:solidFill>
              </a:rPr>
              <a:t> </a:t>
            </a:r>
            <a:r>
              <a:rPr lang="en-US" sz="1800" dirty="0" err="1">
                <a:solidFill>
                  <a:schemeClr val="bg1"/>
                </a:solidFill>
              </a:rPr>
              <a:t>cognitiv</a:t>
            </a:r>
            <a:r>
              <a:rPr lang="en-US" sz="1800" dirty="0">
                <a:solidFill>
                  <a:schemeClr val="bg1"/>
                </a:solidFill>
              </a:rPr>
              <a:t>, </a:t>
            </a:r>
            <a:r>
              <a:rPr lang="en-US" sz="1800" dirty="0" err="1">
                <a:solidFill>
                  <a:schemeClr val="bg1"/>
                </a:solidFill>
              </a:rPr>
              <a:t>pe</a:t>
            </a:r>
            <a:r>
              <a:rPr lang="en-US" sz="1800" dirty="0">
                <a:solidFill>
                  <a:schemeClr val="bg1"/>
                </a:solidFill>
              </a:rPr>
              <a:t> plan </a:t>
            </a:r>
            <a:r>
              <a:rPr lang="en-US" sz="1800" dirty="0" err="1">
                <a:solidFill>
                  <a:schemeClr val="bg1"/>
                </a:solidFill>
              </a:rPr>
              <a:t>subiectiv</a:t>
            </a:r>
            <a:r>
              <a:rPr lang="en-US" sz="1800" dirty="0">
                <a:solidFill>
                  <a:schemeClr val="bg1"/>
                </a:solidFill>
              </a:rPr>
              <a:t> se </a:t>
            </a:r>
            <a:r>
              <a:rPr lang="en-US" sz="1800" dirty="0" err="1">
                <a:solidFill>
                  <a:schemeClr val="bg1"/>
                </a:solidFill>
              </a:rPr>
              <a:t>resimt</a:t>
            </a:r>
            <a:r>
              <a:rPr lang="en-US" sz="1800" dirty="0">
                <a:solidFill>
                  <a:schemeClr val="bg1"/>
                </a:solidFill>
              </a:rPr>
              <a:t> </a:t>
            </a:r>
            <a:r>
              <a:rPr lang="en-US" sz="1800" dirty="0" err="1">
                <a:solidFill>
                  <a:schemeClr val="bg1"/>
                </a:solidFill>
              </a:rPr>
              <a:t>drept</a:t>
            </a:r>
            <a:r>
              <a:rPr lang="en-US" sz="1800" dirty="0">
                <a:solidFill>
                  <a:schemeClr val="bg1"/>
                </a:solidFill>
              </a:rPr>
              <a:t> stare de </a:t>
            </a:r>
            <a:r>
              <a:rPr lang="en-US" sz="1800" dirty="0" err="1">
                <a:solidFill>
                  <a:schemeClr val="bg1"/>
                </a:solidFill>
              </a:rPr>
              <a:t>confuzie</a:t>
            </a:r>
            <a:r>
              <a:rPr lang="en-US" sz="1800" dirty="0">
                <a:solidFill>
                  <a:schemeClr val="bg1"/>
                </a:solidFill>
              </a:rPr>
              <a:t>, </a:t>
            </a:r>
            <a:r>
              <a:rPr lang="en-US" sz="1800" dirty="0" err="1">
                <a:solidFill>
                  <a:schemeClr val="bg1"/>
                </a:solidFill>
              </a:rPr>
              <a:t>ceea</a:t>
            </a:r>
            <a:r>
              <a:rPr lang="en-US" sz="1800" dirty="0">
                <a:solidFill>
                  <a:schemeClr val="bg1"/>
                </a:solidFill>
              </a:rPr>
              <a:t> </a:t>
            </a:r>
            <a:r>
              <a:rPr lang="en-US" sz="1800" dirty="0" err="1">
                <a:solidFill>
                  <a:schemeClr val="bg1"/>
                </a:solidFill>
              </a:rPr>
              <a:t>ce</a:t>
            </a:r>
            <a:r>
              <a:rPr lang="en-US" sz="1800" dirty="0">
                <a:solidFill>
                  <a:schemeClr val="bg1"/>
                </a:solidFill>
              </a:rPr>
              <a:t> face </a:t>
            </a:r>
            <a:r>
              <a:rPr lang="en-US" sz="1800" dirty="0" err="1">
                <a:solidFill>
                  <a:schemeClr val="bg1"/>
                </a:solidFill>
              </a:rPr>
              <a:t>copilul</a:t>
            </a:r>
            <a:r>
              <a:rPr lang="en-US" sz="1800" dirty="0">
                <a:solidFill>
                  <a:schemeClr val="bg1"/>
                </a:solidFill>
              </a:rPr>
              <a:t> (</a:t>
            </a:r>
            <a:r>
              <a:rPr lang="en-US" sz="1800" dirty="0" err="1">
                <a:solidFill>
                  <a:schemeClr val="bg1"/>
                </a:solidFill>
              </a:rPr>
              <a:t>valabil</a:t>
            </a:r>
            <a:r>
              <a:rPr lang="en-US" sz="1800" dirty="0">
                <a:solidFill>
                  <a:schemeClr val="bg1"/>
                </a:solidFill>
              </a:rPr>
              <a:t> </a:t>
            </a:r>
            <a:r>
              <a:rPr lang="en-US" sz="1800" dirty="0" err="1">
                <a:solidFill>
                  <a:schemeClr val="bg1"/>
                </a:solidFill>
              </a:rPr>
              <a:t>şi</a:t>
            </a:r>
            <a:r>
              <a:rPr lang="en-US" sz="1800" dirty="0">
                <a:solidFill>
                  <a:schemeClr val="bg1"/>
                </a:solidFill>
              </a:rPr>
              <a:t> </a:t>
            </a:r>
            <a:r>
              <a:rPr lang="en-US" sz="1800" dirty="0" err="1">
                <a:solidFill>
                  <a:schemeClr val="bg1"/>
                </a:solidFill>
              </a:rPr>
              <a:t>în</a:t>
            </a:r>
            <a:r>
              <a:rPr lang="en-US" sz="1800" dirty="0">
                <a:solidFill>
                  <a:schemeClr val="bg1"/>
                </a:solidFill>
              </a:rPr>
              <a:t> </a:t>
            </a:r>
            <a:r>
              <a:rPr lang="en-US" sz="1800" dirty="0" err="1">
                <a:solidFill>
                  <a:schemeClr val="bg1"/>
                </a:solidFill>
              </a:rPr>
              <a:t>cazul</a:t>
            </a:r>
            <a:r>
              <a:rPr lang="en-US" sz="1800" dirty="0">
                <a:solidFill>
                  <a:schemeClr val="bg1"/>
                </a:solidFill>
              </a:rPr>
              <a:t> </a:t>
            </a:r>
            <a:r>
              <a:rPr lang="en-US" sz="1800" dirty="0" err="1">
                <a:solidFill>
                  <a:schemeClr val="bg1"/>
                </a:solidFill>
              </a:rPr>
              <a:t>adulţilor</a:t>
            </a:r>
            <a:r>
              <a:rPr lang="en-US" sz="1800" dirty="0">
                <a:solidFill>
                  <a:schemeClr val="bg1"/>
                </a:solidFill>
              </a:rPr>
              <a:t>) </a:t>
            </a:r>
            <a:r>
              <a:rPr lang="en-US" sz="1800" dirty="0" err="1">
                <a:solidFill>
                  <a:schemeClr val="bg1"/>
                </a:solidFill>
              </a:rPr>
              <a:t>vulnerabil</a:t>
            </a:r>
            <a:r>
              <a:rPr lang="en-US" sz="1800" dirty="0">
                <a:solidFill>
                  <a:schemeClr val="bg1"/>
                </a:solidFill>
              </a:rPr>
              <a:t> </a:t>
            </a:r>
            <a:r>
              <a:rPr lang="en-US" sz="1800" dirty="0" err="1">
                <a:solidFill>
                  <a:schemeClr val="bg1"/>
                </a:solidFill>
              </a:rPr>
              <a:t>faţă</a:t>
            </a:r>
            <a:r>
              <a:rPr lang="en-US" sz="1800" dirty="0">
                <a:solidFill>
                  <a:schemeClr val="bg1"/>
                </a:solidFill>
              </a:rPr>
              <a:t> de </a:t>
            </a:r>
            <a:r>
              <a:rPr lang="en-US" sz="1800" dirty="0" err="1">
                <a:solidFill>
                  <a:schemeClr val="bg1"/>
                </a:solidFill>
              </a:rPr>
              <a:t>manipularea</a:t>
            </a:r>
            <a:r>
              <a:rPr lang="en-US" sz="1800" dirty="0">
                <a:solidFill>
                  <a:schemeClr val="bg1"/>
                </a:solidFill>
              </a:rPr>
              <a:t> </a:t>
            </a:r>
            <a:r>
              <a:rPr lang="en-US" sz="1800" dirty="0" err="1">
                <a:solidFill>
                  <a:schemeClr val="bg1"/>
                </a:solidFill>
              </a:rPr>
              <a:t>psihologică</a:t>
            </a:r>
            <a:r>
              <a:rPr lang="en-US" sz="1800" dirty="0">
                <a:solidFill>
                  <a:schemeClr val="bg1"/>
                </a:solidFill>
              </a:rPr>
              <a:t>, </a:t>
            </a:r>
            <a:r>
              <a:rPr lang="en-US" sz="1800" dirty="0" err="1">
                <a:solidFill>
                  <a:schemeClr val="bg1"/>
                </a:solidFill>
              </a:rPr>
              <a:t>comportamentală</a:t>
            </a:r>
            <a:r>
              <a:rPr lang="en-US" sz="1800" dirty="0">
                <a:solidFill>
                  <a:schemeClr val="bg1"/>
                </a:solidFill>
              </a:rPr>
              <a:t>. </a:t>
            </a:r>
            <a:endParaRPr lang="ro-RO" sz="1800" dirty="0" smtClean="0">
              <a:solidFill>
                <a:schemeClr val="bg1"/>
              </a:solidFill>
            </a:endParaRPr>
          </a:p>
          <a:p>
            <a:pPr>
              <a:spcBef>
                <a:spcPts val="600"/>
              </a:spcBef>
              <a:spcAft>
                <a:spcPts val="0"/>
              </a:spcAft>
              <a:buFont typeface="Arial" pitchFamily="34" charset="0"/>
              <a:buChar char="•"/>
            </a:pPr>
            <a:r>
              <a:rPr lang="en-US" sz="1800" dirty="0" err="1" smtClean="0">
                <a:solidFill>
                  <a:schemeClr val="bg1"/>
                </a:solidFill>
              </a:rPr>
              <a:t>Pentru</a:t>
            </a:r>
            <a:r>
              <a:rPr lang="en-US" sz="1800" dirty="0" smtClean="0">
                <a:solidFill>
                  <a:schemeClr val="bg1"/>
                </a:solidFill>
              </a:rPr>
              <a:t> </a:t>
            </a:r>
            <a:r>
              <a:rPr lang="en-US" sz="1800" dirty="0">
                <a:solidFill>
                  <a:schemeClr val="bg1"/>
                </a:solidFill>
              </a:rPr>
              <a:t>a </a:t>
            </a:r>
            <a:r>
              <a:rPr lang="en-US" sz="1800" dirty="0" err="1">
                <a:solidFill>
                  <a:schemeClr val="bg1"/>
                </a:solidFill>
              </a:rPr>
              <a:t>depăşi</a:t>
            </a:r>
            <a:r>
              <a:rPr lang="en-US" sz="1800" dirty="0">
                <a:solidFill>
                  <a:schemeClr val="bg1"/>
                </a:solidFill>
              </a:rPr>
              <a:t> </a:t>
            </a:r>
            <a:r>
              <a:rPr lang="en-US" sz="1800" dirty="0" err="1">
                <a:solidFill>
                  <a:schemeClr val="bg1"/>
                </a:solidFill>
              </a:rPr>
              <a:t>conflictul</a:t>
            </a:r>
            <a:r>
              <a:rPr lang="en-US" sz="1800" dirty="0">
                <a:solidFill>
                  <a:schemeClr val="bg1"/>
                </a:solidFill>
              </a:rPr>
              <a:t> interior, </a:t>
            </a:r>
            <a:r>
              <a:rPr lang="en-US" sz="1800" dirty="0" err="1">
                <a:solidFill>
                  <a:schemeClr val="bg1"/>
                </a:solidFill>
              </a:rPr>
              <a:t>indiferent</a:t>
            </a:r>
            <a:r>
              <a:rPr lang="en-US" sz="1800" dirty="0">
                <a:solidFill>
                  <a:schemeClr val="bg1"/>
                </a:solidFill>
              </a:rPr>
              <a:t> de </a:t>
            </a:r>
            <a:r>
              <a:rPr lang="en-US" sz="1800" dirty="0" err="1">
                <a:solidFill>
                  <a:schemeClr val="bg1"/>
                </a:solidFill>
              </a:rPr>
              <a:t>vârstă</a:t>
            </a:r>
            <a:r>
              <a:rPr lang="en-US" sz="1800" dirty="0">
                <a:solidFill>
                  <a:schemeClr val="bg1"/>
                </a:solidFill>
              </a:rPr>
              <a:t>, sub </a:t>
            </a:r>
            <a:r>
              <a:rPr lang="en-US" sz="1800" dirty="0" err="1">
                <a:solidFill>
                  <a:schemeClr val="bg1"/>
                </a:solidFill>
              </a:rPr>
              <a:t>influenţa</a:t>
            </a:r>
            <a:r>
              <a:rPr lang="en-US" sz="1800" dirty="0">
                <a:solidFill>
                  <a:schemeClr val="bg1"/>
                </a:solidFill>
              </a:rPr>
              <a:t> </a:t>
            </a:r>
            <a:r>
              <a:rPr lang="en-US" sz="1800" dirty="0" err="1">
                <a:solidFill>
                  <a:schemeClr val="bg1"/>
                </a:solidFill>
              </a:rPr>
              <a:t>factorilor</a:t>
            </a:r>
            <a:r>
              <a:rPr lang="en-US" sz="1800" dirty="0">
                <a:solidFill>
                  <a:schemeClr val="bg1"/>
                </a:solidFill>
              </a:rPr>
              <a:t> </a:t>
            </a:r>
            <a:r>
              <a:rPr lang="en-US" sz="1800" dirty="0" err="1">
                <a:solidFill>
                  <a:schemeClr val="bg1"/>
                </a:solidFill>
              </a:rPr>
              <a:t>manipulativi</a:t>
            </a:r>
            <a:r>
              <a:rPr lang="en-US" sz="1800" dirty="0">
                <a:solidFill>
                  <a:schemeClr val="bg1"/>
                </a:solidFill>
              </a:rPr>
              <a:t> din exterior, </a:t>
            </a:r>
            <a:r>
              <a:rPr lang="en-US" sz="1800" dirty="0" err="1">
                <a:solidFill>
                  <a:schemeClr val="bg1"/>
                </a:solidFill>
              </a:rPr>
              <a:t>vor</a:t>
            </a:r>
            <a:r>
              <a:rPr lang="en-US" sz="1800" dirty="0">
                <a:solidFill>
                  <a:schemeClr val="bg1"/>
                </a:solidFill>
              </a:rPr>
              <a:t> intra </a:t>
            </a:r>
            <a:r>
              <a:rPr lang="en-US" sz="1800" dirty="0" err="1">
                <a:solidFill>
                  <a:schemeClr val="bg1"/>
                </a:solidFill>
              </a:rPr>
              <a:t>în</a:t>
            </a:r>
            <a:r>
              <a:rPr lang="en-US" sz="1800" dirty="0">
                <a:solidFill>
                  <a:schemeClr val="bg1"/>
                </a:solidFill>
              </a:rPr>
              <a:t> </a:t>
            </a:r>
            <a:r>
              <a:rPr lang="en-US" sz="1800" dirty="0" err="1">
                <a:solidFill>
                  <a:schemeClr val="bg1"/>
                </a:solidFill>
              </a:rPr>
              <a:t>joc</a:t>
            </a:r>
            <a:r>
              <a:rPr lang="en-US" sz="1800" dirty="0">
                <a:solidFill>
                  <a:schemeClr val="bg1"/>
                </a:solidFill>
              </a:rPr>
              <a:t> </a:t>
            </a:r>
            <a:r>
              <a:rPr lang="en-US" sz="1800" dirty="0" err="1">
                <a:solidFill>
                  <a:schemeClr val="bg1"/>
                </a:solidFill>
              </a:rPr>
              <a:t>mecanismele</a:t>
            </a:r>
            <a:r>
              <a:rPr lang="en-US" sz="1800" dirty="0">
                <a:solidFill>
                  <a:schemeClr val="bg1"/>
                </a:solidFill>
              </a:rPr>
              <a:t> de </a:t>
            </a:r>
            <a:r>
              <a:rPr lang="en-US" sz="1800" dirty="0" err="1">
                <a:solidFill>
                  <a:schemeClr val="bg1"/>
                </a:solidFill>
              </a:rPr>
              <a:t>apărare</a:t>
            </a:r>
            <a:r>
              <a:rPr lang="en-US" sz="1800" dirty="0">
                <a:solidFill>
                  <a:schemeClr val="bg1"/>
                </a:solidFill>
              </a:rPr>
              <a:t> (de ex. </a:t>
            </a:r>
            <a:r>
              <a:rPr lang="en-US" sz="1800" dirty="0" err="1">
                <a:solidFill>
                  <a:schemeClr val="bg1"/>
                </a:solidFill>
              </a:rPr>
              <a:t>justificare</a:t>
            </a:r>
            <a:r>
              <a:rPr lang="en-US" sz="1800" dirty="0">
                <a:solidFill>
                  <a:schemeClr val="bg1"/>
                </a:solidFill>
              </a:rPr>
              <a:t>, </a:t>
            </a:r>
            <a:r>
              <a:rPr lang="en-US" sz="1800" dirty="0" err="1">
                <a:solidFill>
                  <a:schemeClr val="bg1"/>
                </a:solidFill>
              </a:rPr>
              <a:t>normalizare</a:t>
            </a:r>
            <a:r>
              <a:rPr lang="en-US" sz="1800" dirty="0">
                <a:solidFill>
                  <a:schemeClr val="bg1"/>
                </a:solidFill>
              </a:rPr>
              <a:t>), care au </a:t>
            </a:r>
            <a:r>
              <a:rPr lang="en-US" sz="1800" dirty="0" err="1">
                <a:solidFill>
                  <a:schemeClr val="bg1"/>
                </a:solidFill>
              </a:rPr>
              <a:t>funcţia</a:t>
            </a:r>
            <a:r>
              <a:rPr lang="en-US" sz="1800" dirty="0">
                <a:solidFill>
                  <a:schemeClr val="bg1"/>
                </a:solidFill>
              </a:rPr>
              <a:t> de a </a:t>
            </a:r>
            <a:r>
              <a:rPr lang="en-US" sz="1800" dirty="0" err="1">
                <a:solidFill>
                  <a:schemeClr val="bg1"/>
                </a:solidFill>
              </a:rPr>
              <a:t>ajuta</a:t>
            </a:r>
            <a:r>
              <a:rPr lang="en-US" sz="1800" dirty="0">
                <a:solidFill>
                  <a:schemeClr val="bg1"/>
                </a:solidFill>
              </a:rPr>
              <a:t> </a:t>
            </a:r>
            <a:r>
              <a:rPr lang="en-US" sz="1800" dirty="0" err="1">
                <a:solidFill>
                  <a:schemeClr val="bg1"/>
                </a:solidFill>
              </a:rPr>
              <a:t>sistemul</a:t>
            </a:r>
            <a:r>
              <a:rPr lang="en-US" sz="1800" dirty="0">
                <a:solidFill>
                  <a:schemeClr val="bg1"/>
                </a:solidFill>
              </a:rPr>
              <a:t> </a:t>
            </a:r>
            <a:r>
              <a:rPr lang="en-US" sz="1800" dirty="0" err="1">
                <a:solidFill>
                  <a:schemeClr val="bg1"/>
                </a:solidFill>
              </a:rPr>
              <a:t>cognitiv</a:t>
            </a:r>
            <a:r>
              <a:rPr lang="en-US" sz="1800" dirty="0">
                <a:solidFill>
                  <a:schemeClr val="bg1"/>
                </a:solidFill>
              </a:rPr>
              <a:t> </a:t>
            </a:r>
            <a:r>
              <a:rPr lang="en-US" sz="1800" dirty="0" err="1">
                <a:solidFill>
                  <a:schemeClr val="bg1"/>
                </a:solidFill>
              </a:rPr>
              <a:t>să</a:t>
            </a:r>
            <a:r>
              <a:rPr lang="en-US" sz="1800" dirty="0">
                <a:solidFill>
                  <a:schemeClr val="bg1"/>
                </a:solidFill>
              </a:rPr>
              <a:t> </a:t>
            </a:r>
            <a:r>
              <a:rPr lang="en-US" sz="1800" dirty="0" err="1">
                <a:solidFill>
                  <a:schemeClr val="bg1"/>
                </a:solidFill>
              </a:rPr>
              <a:t>rămână</a:t>
            </a:r>
            <a:r>
              <a:rPr lang="en-US" sz="1800" dirty="0">
                <a:solidFill>
                  <a:schemeClr val="bg1"/>
                </a:solidFill>
              </a:rPr>
              <a:t> </a:t>
            </a:r>
            <a:r>
              <a:rPr lang="en-US" sz="1800" dirty="0" err="1">
                <a:solidFill>
                  <a:schemeClr val="bg1"/>
                </a:solidFill>
              </a:rPr>
              <a:t>funcţional</a:t>
            </a:r>
            <a:r>
              <a:rPr lang="en-US" sz="1800" dirty="0">
                <a:solidFill>
                  <a:schemeClr val="bg1"/>
                </a:solidFill>
              </a:rPr>
              <a:t>. </a:t>
            </a:r>
            <a:endParaRPr lang="ro-RO" sz="1800" dirty="0" smtClean="0">
              <a:solidFill>
                <a:schemeClr val="bg1"/>
              </a:solidFill>
            </a:endParaRPr>
          </a:p>
        </p:txBody>
      </p:sp>
      <p:pic>
        <p:nvPicPr>
          <p:cNvPr id="1024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843808" y="2132855"/>
            <a:ext cx="6192688" cy="3786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742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92696"/>
            <a:ext cx="2808312" cy="792088"/>
          </a:xfrm>
        </p:spPr>
        <p:txBody>
          <a:bodyPr/>
          <a:lstStyle/>
          <a:p>
            <a:r>
              <a:rPr lang="ro-RO" dirty="0" smtClean="0"/>
              <a:t>Tăcerea care îmbolnăveşte</a:t>
            </a:r>
            <a:endParaRPr lang="ro-RO" dirty="0"/>
          </a:p>
        </p:txBody>
      </p:sp>
      <p:sp>
        <p:nvSpPr>
          <p:cNvPr id="3" name="Text Placeholder 2"/>
          <p:cNvSpPr>
            <a:spLocks noGrp="1"/>
          </p:cNvSpPr>
          <p:nvPr>
            <p:ph type="body" idx="2"/>
          </p:nvPr>
        </p:nvSpPr>
        <p:spPr>
          <a:xfrm>
            <a:off x="179512" y="1484784"/>
            <a:ext cx="2736304" cy="4896544"/>
          </a:xfrm>
        </p:spPr>
        <p:txBody>
          <a:bodyPr>
            <a:normAutofit fontScale="92500"/>
          </a:bodyPr>
          <a:lstStyle/>
          <a:p>
            <a:r>
              <a:rPr lang="ro-RO" sz="1800" dirty="0">
                <a:solidFill>
                  <a:schemeClr val="bg1"/>
                </a:solidFill>
              </a:rPr>
              <a:t>N</a:t>
            </a:r>
            <a:r>
              <a:rPr lang="en-US" sz="1800" dirty="0" err="1" smtClean="0">
                <a:solidFill>
                  <a:schemeClr val="bg1"/>
                </a:solidFill>
              </a:rPr>
              <a:t>ormalizarea</a:t>
            </a:r>
            <a:r>
              <a:rPr lang="en-US" sz="1800" dirty="0" smtClean="0">
                <a:solidFill>
                  <a:schemeClr val="bg1"/>
                </a:solidFill>
              </a:rPr>
              <a:t> </a:t>
            </a:r>
            <a:r>
              <a:rPr lang="en-US" sz="1800" dirty="0" err="1">
                <a:solidFill>
                  <a:schemeClr val="bg1"/>
                </a:solidFill>
              </a:rPr>
              <a:t>relaţiilor</a:t>
            </a:r>
            <a:r>
              <a:rPr lang="en-US" sz="1800" dirty="0">
                <a:solidFill>
                  <a:schemeClr val="bg1"/>
                </a:solidFill>
              </a:rPr>
              <a:t> </a:t>
            </a:r>
            <a:r>
              <a:rPr lang="en-US" sz="1800" dirty="0" err="1">
                <a:solidFill>
                  <a:schemeClr val="bg1"/>
                </a:solidFill>
              </a:rPr>
              <a:t>abuzive</a:t>
            </a:r>
            <a:r>
              <a:rPr lang="en-US" sz="1800" dirty="0">
                <a:solidFill>
                  <a:schemeClr val="bg1"/>
                </a:solidFill>
              </a:rPr>
              <a:t>/exploatative </a:t>
            </a:r>
            <a:r>
              <a:rPr lang="en-US" sz="1800" dirty="0" err="1">
                <a:solidFill>
                  <a:schemeClr val="bg1"/>
                </a:solidFill>
              </a:rPr>
              <a:t>apare</a:t>
            </a:r>
            <a:r>
              <a:rPr lang="en-US" sz="1800" dirty="0">
                <a:solidFill>
                  <a:schemeClr val="bg1"/>
                </a:solidFill>
              </a:rPr>
              <a:t> </a:t>
            </a:r>
            <a:r>
              <a:rPr lang="en-US" sz="1800" dirty="0" err="1">
                <a:solidFill>
                  <a:schemeClr val="bg1"/>
                </a:solidFill>
              </a:rPr>
              <a:t>drept</a:t>
            </a:r>
            <a:r>
              <a:rPr lang="en-US" sz="1800" dirty="0">
                <a:solidFill>
                  <a:schemeClr val="bg1"/>
                </a:solidFill>
              </a:rPr>
              <a:t> </a:t>
            </a:r>
            <a:r>
              <a:rPr lang="en-US" sz="1800" dirty="0" err="1">
                <a:solidFill>
                  <a:schemeClr val="bg1"/>
                </a:solidFill>
              </a:rPr>
              <a:t>funcţie</a:t>
            </a:r>
            <a:r>
              <a:rPr lang="en-US" sz="1800" dirty="0">
                <a:solidFill>
                  <a:schemeClr val="bg1"/>
                </a:solidFill>
              </a:rPr>
              <a:t> </a:t>
            </a:r>
            <a:r>
              <a:rPr lang="en-US" sz="1800" dirty="0" err="1">
                <a:solidFill>
                  <a:schemeClr val="bg1"/>
                </a:solidFill>
              </a:rPr>
              <a:t>adaptativă</a:t>
            </a:r>
            <a:r>
              <a:rPr lang="en-US" sz="1800" dirty="0">
                <a:solidFill>
                  <a:schemeClr val="bg1"/>
                </a:solidFill>
              </a:rPr>
              <a:t> </a:t>
            </a:r>
            <a:r>
              <a:rPr lang="en-US" sz="1800" dirty="0" err="1">
                <a:solidFill>
                  <a:schemeClr val="bg1"/>
                </a:solidFill>
              </a:rPr>
              <a:t>pentru</a:t>
            </a:r>
            <a:r>
              <a:rPr lang="en-US" sz="1800" dirty="0">
                <a:solidFill>
                  <a:schemeClr val="bg1"/>
                </a:solidFill>
              </a:rPr>
              <a:t> </a:t>
            </a:r>
            <a:r>
              <a:rPr lang="en-US" sz="1800" dirty="0" err="1">
                <a:solidFill>
                  <a:schemeClr val="bg1"/>
                </a:solidFill>
              </a:rPr>
              <a:t>copilul</a:t>
            </a:r>
            <a:r>
              <a:rPr lang="en-US" sz="1800" dirty="0">
                <a:solidFill>
                  <a:schemeClr val="bg1"/>
                </a:solidFill>
              </a:rPr>
              <a:t> </a:t>
            </a:r>
            <a:r>
              <a:rPr lang="en-US" sz="1800" dirty="0" err="1">
                <a:solidFill>
                  <a:schemeClr val="bg1"/>
                </a:solidFill>
              </a:rPr>
              <a:t>traumatizat</a:t>
            </a:r>
            <a:r>
              <a:rPr lang="en-US" sz="1800" dirty="0">
                <a:solidFill>
                  <a:schemeClr val="bg1"/>
                </a:solidFill>
              </a:rPr>
              <a:t>. </a:t>
            </a:r>
            <a:r>
              <a:rPr lang="en-US" sz="1800" dirty="0" err="1">
                <a:solidFill>
                  <a:schemeClr val="bg1"/>
                </a:solidFill>
              </a:rPr>
              <a:t>Acest</a:t>
            </a:r>
            <a:r>
              <a:rPr lang="en-US" sz="1800" dirty="0">
                <a:solidFill>
                  <a:schemeClr val="bg1"/>
                </a:solidFill>
              </a:rPr>
              <a:t> </a:t>
            </a:r>
            <a:r>
              <a:rPr lang="en-US" sz="1800" dirty="0" err="1">
                <a:solidFill>
                  <a:schemeClr val="bg1"/>
                </a:solidFill>
              </a:rPr>
              <a:t>mecanism</a:t>
            </a:r>
            <a:r>
              <a:rPr lang="en-US" sz="1800" dirty="0">
                <a:solidFill>
                  <a:schemeClr val="bg1"/>
                </a:solidFill>
              </a:rPr>
              <a:t> de </a:t>
            </a:r>
            <a:r>
              <a:rPr lang="en-US" sz="1800" dirty="0" err="1">
                <a:solidFill>
                  <a:schemeClr val="bg1"/>
                </a:solidFill>
              </a:rPr>
              <a:t>adaptare</a:t>
            </a:r>
            <a:r>
              <a:rPr lang="en-US" sz="1800" dirty="0">
                <a:solidFill>
                  <a:schemeClr val="bg1"/>
                </a:solidFill>
              </a:rPr>
              <a:t> </a:t>
            </a:r>
            <a:r>
              <a:rPr lang="en-US" sz="1800" dirty="0" err="1">
                <a:solidFill>
                  <a:schemeClr val="bg1"/>
                </a:solidFill>
              </a:rPr>
              <a:t>este</a:t>
            </a:r>
            <a:r>
              <a:rPr lang="en-US" sz="1800" dirty="0">
                <a:solidFill>
                  <a:schemeClr val="bg1"/>
                </a:solidFill>
              </a:rPr>
              <a:t> </a:t>
            </a:r>
            <a:r>
              <a:rPr lang="en-US" sz="1800" dirty="0" err="1">
                <a:solidFill>
                  <a:schemeClr val="bg1"/>
                </a:solidFill>
              </a:rPr>
              <a:t>consolidat</a:t>
            </a:r>
            <a:r>
              <a:rPr lang="en-US" sz="1800" dirty="0">
                <a:solidFill>
                  <a:schemeClr val="bg1"/>
                </a:solidFill>
              </a:rPr>
              <a:t> </a:t>
            </a:r>
            <a:r>
              <a:rPr lang="en-US" sz="1800" dirty="0" err="1">
                <a:solidFill>
                  <a:schemeClr val="bg1"/>
                </a:solidFill>
              </a:rPr>
              <a:t>şi</a:t>
            </a:r>
            <a:r>
              <a:rPr lang="en-US" sz="1800" dirty="0">
                <a:solidFill>
                  <a:schemeClr val="bg1"/>
                </a:solidFill>
              </a:rPr>
              <a:t> de </a:t>
            </a:r>
            <a:r>
              <a:rPr lang="en-US" sz="1800" dirty="0" err="1">
                <a:solidFill>
                  <a:schemeClr val="bg1"/>
                </a:solidFill>
              </a:rPr>
              <a:t>faptul</a:t>
            </a:r>
            <a:r>
              <a:rPr lang="en-US" sz="1800" dirty="0">
                <a:solidFill>
                  <a:schemeClr val="bg1"/>
                </a:solidFill>
              </a:rPr>
              <a:t> </a:t>
            </a:r>
            <a:r>
              <a:rPr lang="en-US" sz="1800" dirty="0" err="1">
                <a:solidFill>
                  <a:schemeClr val="bg1"/>
                </a:solidFill>
              </a:rPr>
              <a:t>că</a:t>
            </a:r>
            <a:r>
              <a:rPr lang="en-US" sz="1800" dirty="0">
                <a:solidFill>
                  <a:schemeClr val="bg1"/>
                </a:solidFill>
              </a:rPr>
              <a:t>, din </a:t>
            </a:r>
            <a:r>
              <a:rPr lang="en-US" sz="1800" dirty="0" err="1">
                <a:solidFill>
                  <a:schemeClr val="bg1"/>
                </a:solidFill>
              </a:rPr>
              <a:t>momentul</a:t>
            </a:r>
            <a:r>
              <a:rPr lang="en-US" sz="1800" dirty="0">
                <a:solidFill>
                  <a:schemeClr val="bg1"/>
                </a:solidFill>
              </a:rPr>
              <a:t> </a:t>
            </a:r>
            <a:r>
              <a:rPr lang="en-US" sz="1800" dirty="0" err="1">
                <a:solidFill>
                  <a:schemeClr val="bg1"/>
                </a:solidFill>
              </a:rPr>
              <a:t>în</a:t>
            </a:r>
            <a:r>
              <a:rPr lang="en-US" sz="1800" dirty="0">
                <a:solidFill>
                  <a:schemeClr val="bg1"/>
                </a:solidFill>
              </a:rPr>
              <a:t> care </a:t>
            </a:r>
            <a:r>
              <a:rPr lang="en-US" sz="1800" dirty="0" err="1">
                <a:solidFill>
                  <a:schemeClr val="bg1"/>
                </a:solidFill>
              </a:rPr>
              <a:t>copilul</a:t>
            </a:r>
            <a:r>
              <a:rPr lang="en-US" sz="1800" dirty="0">
                <a:solidFill>
                  <a:schemeClr val="bg1"/>
                </a:solidFill>
              </a:rPr>
              <a:t> a </a:t>
            </a:r>
            <a:r>
              <a:rPr lang="en-US" sz="1800" dirty="0" err="1">
                <a:solidFill>
                  <a:schemeClr val="bg1"/>
                </a:solidFill>
              </a:rPr>
              <a:t>fost</a:t>
            </a:r>
            <a:r>
              <a:rPr lang="en-US" sz="1800" dirty="0">
                <a:solidFill>
                  <a:schemeClr val="bg1"/>
                </a:solidFill>
              </a:rPr>
              <a:t> </a:t>
            </a:r>
            <a:r>
              <a:rPr lang="en-US" sz="1800" dirty="0" err="1">
                <a:solidFill>
                  <a:schemeClr val="bg1"/>
                </a:solidFill>
              </a:rPr>
              <a:t>abuzat</a:t>
            </a:r>
            <a:r>
              <a:rPr lang="en-US" sz="1800" dirty="0">
                <a:solidFill>
                  <a:schemeClr val="bg1"/>
                </a:solidFill>
              </a:rPr>
              <a:t> </a:t>
            </a:r>
            <a:r>
              <a:rPr lang="en-US" sz="1800" dirty="0" err="1">
                <a:solidFill>
                  <a:schemeClr val="bg1"/>
                </a:solidFill>
              </a:rPr>
              <a:t>până</a:t>
            </a:r>
            <a:r>
              <a:rPr lang="en-US" sz="1800" dirty="0">
                <a:solidFill>
                  <a:schemeClr val="bg1"/>
                </a:solidFill>
              </a:rPr>
              <a:t> </a:t>
            </a:r>
            <a:r>
              <a:rPr lang="en-US" sz="1800" dirty="0" err="1">
                <a:solidFill>
                  <a:schemeClr val="bg1"/>
                </a:solidFill>
              </a:rPr>
              <a:t>în</a:t>
            </a:r>
            <a:r>
              <a:rPr lang="en-US" sz="1800" dirty="0">
                <a:solidFill>
                  <a:schemeClr val="bg1"/>
                </a:solidFill>
              </a:rPr>
              <a:t> </a:t>
            </a:r>
            <a:r>
              <a:rPr lang="en-US" sz="1800" dirty="0" err="1">
                <a:solidFill>
                  <a:schemeClr val="bg1"/>
                </a:solidFill>
              </a:rPr>
              <a:t>momentul</a:t>
            </a:r>
            <a:r>
              <a:rPr lang="en-US" sz="1800" dirty="0">
                <a:solidFill>
                  <a:schemeClr val="bg1"/>
                </a:solidFill>
              </a:rPr>
              <a:t> </a:t>
            </a:r>
            <a:r>
              <a:rPr lang="en-US" sz="1800" dirty="0" err="1">
                <a:solidFill>
                  <a:schemeClr val="bg1"/>
                </a:solidFill>
              </a:rPr>
              <a:t>în</a:t>
            </a:r>
            <a:r>
              <a:rPr lang="en-US" sz="1800" dirty="0">
                <a:solidFill>
                  <a:schemeClr val="bg1"/>
                </a:solidFill>
              </a:rPr>
              <a:t> care </a:t>
            </a:r>
            <a:r>
              <a:rPr lang="en-US" sz="1800" dirty="0" err="1">
                <a:solidFill>
                  <a:schemeClr val="bg1"/>
                </a:solidFill>
              </a:rPr>
              <a:t>este</a:t>
            </a:r>
            <a:r>
              <a:rPr lang="en-US" sz="1800" dirty="0">
                <a:solidFill>
                  <a:schemeClr val="bg1"/>
                </a:solidFill>
              </a:rPr>
              <a:t> </a:t>
            </a:r>
            <a:r>
              <a:rPr lang="en-US" sz="1800" dirty="0" err="1">
                <a:solidFill>
                  <a:schemeClr val="bg1"/>
                </a:solidFill>
              </a:rPr>
              <a:t>identificat</a:t>
            </a:r>
            <a:r>
              <a:rPr lang="en-US" sz="1800" dirty="0">
                <a:solidFill>
                  <a:schemeClr val="bg1"/>
                </a:solidFill>
              </a:rPr>
              <a:t>, </a:t>
            </a:r>
            <a:r>
              <a:rPr lang="en-US" sz="1800" dirty="0" err="1">
                <a:solidFill>
                  <a:schemeClr val="bg1"/>
                </a:solidFill>
              </a:rPr>
              <a:t>trece</a:t>
            </a:r>
            <a:r>
              <a:rPr lang="en-US" sz="1800" dirty="0">
                <a:solidFill>
                  <a:schemeClr val="bg1"/>
                </a:solidFill>
              </a:rPr>
              <a:t> </a:t>
            </a:r>
            <a:r>
              <a:rPr lang="en-US" sz="1800" dirty="0" err="1">
                <a:solidFill>
                  <a:schemeClr val="bg1"/>
                </a:solidFill>
              </a:rPr>
              <a:t>mai</a:t>
            </a:r>
            <a:r>
              <a:rPr lang="en-US" sz="1800" dirty="0">
                <a:solidFill>
                  <a:schemeClr val="bg1"/>
                </a:solidFill>
              </a:rPr>
              <a:t> </a:t>
            </a:r>
            <a:r>
              <a:rPr lang="en-US" sz="1800" dirty="0" err="1">
                <a:solidFill>
                  <a:schemeClr val="bg1"/>
                </a:solidFill>
              </a:rPr>
              <a:t>mult</a:t>
            </a:r>
            <a:r>
              <a:rPr lang="en-US" sz="1800" dirty="0">
                <a:solidFill>
                  <a:schemeClr val="bg1"/>
                </a:solidFill>
              </a:rPr>
              <a:t> de un an, </a:t>
            </a:r>
            <a:r>
              <a:rPr lang="en-US" sz="1800" dirty="0" err="1">
                <a:solidFill>
                  <a:schemeClr val="bg1"/>
                </a:solidFill>
              </a:rPr>
              <a:t>iar</a:t>
            </a:r>
            <a:r>
              <a:rPr lang="en-US" sz="1800" dirty="0">
                <a:solidFill>
                  <a:schemeClr val="bg1"/>
                </a:solidFill>
              </a:rPr>
              <a:t> </a:t>
            </a:r>
            <a:r>
              <a:rPr lang="en-US" sz="1800" dirty="0" err="1">
                <a:solidFill>
                  <a:schemeClr val="bg1"/>
                </a:solidFill>
              </a:rPr>
              <a:t>prin</a:t>
            </a:r>
            <a:r>
              <a:rPr lang="en-US" sz="1800" dirty="0">
                <a:solidFill>
                  <a:schemeClr val="bg1"/>
                </a:solidFill>
              </a:rPr>
              <a:t> </a:t>
            </a:r>
            <a:r>
              <a:rPr lang="en-US" sz="1800" dirty="0" err="1">
                <a:solidFill>
                  <a:schemeClr val="bg1"/>
                </a:solidFill>
              </a:rPr>
              <a:t>normalizare</a:t>
            </a:r>
            <a:r>
              <a:rPr lang="en-US" sz="1800" dirty="0">
                <a:solidFill>
                  <a:schemeClr val="bg1"/>
                </a:solidFill>
              </a:rPr>
              <a:t> se </a:t>
            </a:r>
            <a:r>
              <a:rPr lang="en-US" sz="1800" dirty="0" err="1">
                <a:solidFill>
                  <a:schemeClr val="bg1"/>
                </a:solidFill>
              </a:rPr>
              <a:t>diminuează</a:t>
            </a:r>
            <a:r>
              <a:rPr lang="en-US" sz="1800" dirty="0">
                <a:solidFill>
                  <a:schemeClr val="bg1"/>
                </a:solidFill>
              </a:rPr>
              <a:t> </a:t>
            </a:r>
            <a:r>
              <a:rPr lang="en-US" sz="1800" dirty="0" err="1">
                <a:solidFill>
                  <a:schemeClr val="bg1"/>
                </a:solidFill>
              </a:rPr>
              <a:t>starea</a:t>
            </a:r>
            <a:r>
              <a:rPr lang="en-US" sz="1800" dirty="0">
                <a:solidFill>
                  <a:schemeClr val="bg1"/>
                </a:solidFill>
              </a:rPr>
              <a:t> de </a:t>
            </a:r>
            <a:r>
              <a:rPr lang="en-US" sz="1800" dirty="0" err="1">
                <a:solidFill>
                  <a:schemeClr val="bg1"/>
                </a:solidFill>
              </a:rPr>
              <a:t>confuzie</a:t>
            </a:r>
            <a:r>
              <a:rPr lang="en-US" sz="1800" dirty="0">
                <a:solidFill>
                  <a:schemeClr val="bg1"/>
                </a:solidFill>
              </a:rPr>
              <a:t>, se reduce </a:t>
            </a:r>
            <a:r>
              <a:rPr lang="en-US" sz="1800" dirty="0" err="1">
                <a:solidFill>
                  <a:schemeClr val="bg1"/>
                </a:solidFill>
              </a:rPr>
              <a:t>stresul</a:t>
            </a:r>
            <a:r>
              <a:rPr lang="en-US" sz="1800" dirty="0">
                <a:solidFill>
                  <a:schemeClr val="bg1"/>
                </a:solidFill>
              </a:rPr>
              <a:t>, se </a:t>
            </a:r>
            <a:r>
              <a:rPr lang="en-US" sz="1800" dirty="0" err="1">
                <a:solidFill>
                  <a:schemeClr val="bg1"/>
                </a:solidFill>
              </a:rPr>
              <a:t>justifică</a:t>
            </a:r>
            <a:r>
              <a:rPr lang="en-US" sz="1800" dirty="0">
                <a:solidFill>
                  <a:schemeClr val="bg1"/>
                </a:solidFill>
              </a:rPr>
              <a:t> </a:t>
            </a:r>
            <a:r>
              <a:rPr lang="en-US" sz="1800" dirty="0" err="1">
                <a:solidFill>
                  <a:schemeClr val="bg1"/>
                </a:solidFill>
              </a:rPr>
              <a:t>comportamentele</a:t>
            </a:r>
            <a:r>
              <a:rPr lang="en-US" sz="1800" dirty="0">
                <a:solidFill>
                  <a:schemeClr val="bg1"/>
                </a:solidFill>
              </a:rPr>
              <a:t> </a:t>
            </a:r>
            <a:r>
              <a:rPr lang="ro-RO" sz="1800" dirty="0">
                <a:solidFill>
                  <a:schemeClr val="bg1"/>
                </a:solidFill>
              </a:rPr>
              <a:t> </a:t>
            </a:r>
            <a:r>
              <a:rPr lang="en-US" sz="1800" dirty="0" err="1">
                <a:solidFill>
                  <a:schemeClr val="bg1"/>
                </a:solidFill>
              </a:rPr>
              <a:t>şi</a:t>
            </a:r>
            <a:r>
              <a:rPr lang="en-US" sz="1800" dirty="0">
                <a:solidFill>
                  <a:schemeClr val="bg1"/>
                </a:solidFill>
              </a:rPr>
              <a:t> „</a:t>
            </a:r>
            <a:r>
              <a:rPr lang="en-US" sz="1800" dirty="0" err="1">
                <a:solidFill>
                  <a:schemeClr val="bg1"/>
                </a:solidFill>
              </a:rPr>
              <a:t>deciziile</a:t>
            </a:r>
            <a:r>
              <a:rPr lang="en-US" sz="1800" dirty="0">
                <a:solidFill>
                  <a:schemeClr val="bg1"/>
                </a:solidFill>
              </a:rPr>
              <a:t>”.</a:t>
            </a:r>
          </a:p>
          <a:p>
            <a:endParaRPr lang="ro-RO" dirty="0">
              <a:solidFill>
                <a:schemeClr val="bg1"/>
              </a:solidFill>
            </a:endParaRPr>
          </a:p>
        </p:txBody>
      </p:sp>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114800" y="711200"/>
            <a:ext cx="3657600" cy="5359400"/>
          </a:xfrm>
        </p:spPr>
      </p:pic>
    </p:spTree>
    <p:extLst>
      <p:ext uri="{BB962C8B-B14F-4D97-AF65-F5344CB8AC3E}">
        <p14:creationId xmlns:p14="http://schemas.microsoft.com/office/powerpoint/2010/main" val="2814832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620688"/>
            <a:ext cx="5760640" cy="576064"/>
          </a:xfrm>
        </p:spPr>
        <p:txBody>
          <a:bodyPr/>
          <a:lstStyle/>
          <a:p>
            <a:r>
              <a:rPr lang="ro-RO" sz="1800" dirty="0" smtClean="0">
                <a:solidFill>
                  <a:schemeClr val="tx1"/>
                </a:solidFill>
                <a:latin typeface="Calibri" panose="020F0502020204030204" pitchFamily="34" charset="0"/>
              </a:rPr>
              <a:t>Modalitatea de normalizarea a relaţiilor exploatative</a:t>
            </a:r>
            <a:r>
              <a:rPr lang="ru-RU" sz="1800" dirty="0" smtClean="0">
                <a:solidFill>
                  <a:schemeClr val="tx1"/>
                </a:solidFill>
                <a:latin typeface="Calibri" panose="020F0502020204030204" pitchFamily="34" charset="0"/>
              </a:rPr>
              <a:t>.</a:t>
            </a:r>
            <a:endParaRPr lang="en-US" sz="1800" dirty="0">
              <a:solidFill>
                <a:schemeClr val="tx1"/>
              </a:solidFill>
              <a:latin typeface="Calibri" panose="020F0502020204030204" pitchFamily="34" charset="0"/>
            </a:endParaRPr>
          </a:p>
        </p:txBody>
      </p:sp>
      <p:sp>
        <p:nvSpPr>
          <p:cNvPr id="3" name="Text Placeholder 2"/>
          <p:cNvSpPr>
            <a:spLocks noGrp="1"/>
          </p:cNvSpPr>
          <p:nvPr>
            <p:ph type="body" idx="2"/>
          </p:nvPr>
        </p:nvSpPr>
        <p:spPr>
          <a:xfrm>
            <a:off x="107504" y="764704"/>
            <a:ext cx="3024336" cy="5904656"/>
          </a:xfrm>
        </p:spPr>
        <p:txBody>
          <a:bodyPr>
            <a:noAutofit/>
          </a:bodyPr>
          <a:lstStyle/>
          <a:p>
            <a:pPr>
              <a:spcBef>
                <a:spcPts val="0"/>
              </a:spcBef>
              <a:spcAft>
                <a:spcPts val="0"/>
              </a:spcAft>
            </a:pPr>
            <a:r>
              <a:rPr lang="ru-RU" dirty="0" smtClean="0">
                <a:solidFill>
                  <a:schemeClr val="bg2">
                    <a:lumMod val="25000"/>
                  </a:schemeClr>
                </a:solidFill>
              </a:rPr>
              <a:t>1. </a:t>
            </a:r>
            <a:r>
              <a:rPr lang="ro-RO" dirty="0" smtClean="0">
                <a:solidFill>
                  <a:schemeClr val="bg2">
                    <a:lumMod val="25000"/>
                  </a:schemeClr>
                </a:solidFill>
              </a:rPr>
              <a:t>Copiii sunt </a:t>
            </a:r>
            <a:r>
              <a:rPr lang="ro-RO" dirty="0">
                <a:solidFill>
                  <a:schemeClr val="bg2">
                    <a:lumMod val="25000"/>
                  </a:schemeClr>
                </a:solidFill>
              </a:rPr>
              <a:t>membri a unei subculturi vehiculate în cercul de semeni, unde </a:t>
            </a:r>
            <a:r>
              <a:rPr lang="ro-RO" dirty="0" smtClean="0">
                <a:solidFill>
                  <a:schemeClr val="bg2">
                    <a:lumMod val="25000"/>
                  </a:schemeClr>
                </a:solidFill>
              </a:rPr>
              <a:t>valorile predominant sunt materiale, implicarea </a:t>
            </a:r>
            <a:r>
              <a:rPr lang="ro-RO" dirty="0">
                <a:solidFill>
                  <a:schemeClr val="bg2">
                    <a:lumMod val="25000"/>
                  </a:schemeClr>
                </a:solidFill>
              </a:rPr>
              <a:t>în activităţi cu caracter sexual este percepută drept curaj sau modalitate de a te descurca. </a:t>
            </a:r>
            <a:r>
              <a:rPr lang="ru-RU" dirty="0" smtClean="0">
                <a:solidFill>
                  <a:schemeClr val="bg2">
                    <a:lumMod val="25000"/>
                  </a:schemeClr>
                </a:solidFill>
              </a:rPr>
              <a:t>.</a:t>
            </a:r>
          </a:p>
          <a:p>
            <a:pPr>
              <a:spcBef>
                <a:spcPts val="0"/>
              </a:spcBef>
              <a:spcAft>
                <a:spcPts val="0"/>
              </a:spcAft>
            </a:pPr>
            <a:r>
              <a:rPr lang="ru-RU" dirty="0" smtClean="0">
                <a:solidFill>
                  <a:schemeClr val="bg2">
                    <a:lumMod val="25000"/>
                  </a:schemeClr>
                </a:solidFill>
              </a:rPr>
              <a:t>2. </a:t>
            </a:r>
            <a:r>
              <a:rPr lang="ro-RO" dirty="0">
                <a:solidFill>
                  <a:schemeClr val="bg2">
                    <a:lumMod val="25000"/>
                  </a:schemeClr>
                </a:solidFill>
              </a:rPr>
              <a:t>valorificarea sexuală treptată a copilului, reducând conceptele precum sunt inteligenţa, valoros, frumos, popular la aspectul sexualităţii </a:t>
            </a:r>
            <a:endParaRPr lang="ro-RO" dirty="0" smtClean="0">
              <a:solidFill>
                <a:schemeClr val="bg2">
                  <a:lumMod val="25000"/>
                </a:schemeClr>
              </a:solidFill>
            </a:endParaRPr>
          </a:p>
          <a:p>
            <a:pPr>
              <a:spcBef>
                <a:spcPts val="0"/>
              </a:spcBef>
              <a:spcAft>
                <a:spcPts val="0"/>
              </a:spcAft>
            </a:pPr>
            <a:r>
              <a:rPr lang="ro-RO" dirty="0" smtClean="0">
                <a:solidFill>
                  <a:schemeClr val="bg2">
                    <a:lumMod val="25000"/>
                  </a:schemeClr>
                </a:solidFill>
              </a:rPr>
              <a:t>Notă: Copiii internalizează evaluarea celorlalţi raportat la exteriorul  şi comportamentul său, astfel prin încurajarea comportamentului sexualizat se consolidează procesul de normalizare a  abuzului</a:t>
            </a:r>
            <a:r>
              <a:rPr lang="ru-RU" dirty="0" smtClean="0">
                <a:solidFill>
                  <a:schemeClr val="bg2">
                    <a:lumMod val="25000"/>
                  </a:schemeClr>
                </a:solidFill>
              </a:rPr>
              <a:t>. </a:t>
            </a:r>
            <a:r>
              <a:rPr lang="ro-RO" dirty="0" smtClean="0">
                <a:solidFill>
                  <a:schemeClr val="bg2">
                    <a:lumMod val="25000"/>
                  </a:schemeClr>
                </a:solidFill>
              </a:rPr>
              <a:t>Exteriorul sexualizat  devine  criteriu de validare şi valorificare a sinelui</a:t>
            </a:r>
            <a:r>
              <a:rPr lang="ru-RU" dirty="0" smtClean="0">
                <a:solidFill>
                  <a:schemeClr val="bg2">
                    <a:lumMod val="25000"/>
                  </a:schemeClr>
                </a:solidFill>
              </a:rPr>
              <a:t>. </a:t>
            </a:r>
            <a:endParaRPr lang="en-US" dirty="0">
              <a:solidFill>
                <a:schemeClr val="bg2">
                  <a:lumMod val="25000"/>
                </a:schemeClr>
              </a:solidFill>
            </a:endParaRPr>
          </a:p>
        </p:txBody>
      </p:sp>
      <p:pic>
        <p:nvPicPr>
          <p:cNvPr id="1229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881554" y="1844824"/>
            <a:ext cx="626244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718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Profilul abuzatorilor</a:t>
            </a:r>
            <a:endParaRPr lang="ro-RO" dirty="0"/>
          </a:p>
        </p:txBody>
      </p:sp>
      <p:sp>
        <p:nvSpPr>
          <p:cNvPr id="3" name="Text Placeholder 2"/>
          <p:cNvSpPr>
            <a:spLocks noGrp="1"/>
          </p:cNvSpPr>
          <p:nvPr>
            <p:ph type="body" idx="2"/>
          </p:nvPr>
        </p:nvSpPr>
        <p:spPr>
          <a:xfrm>
            <a:off x="107504" y="1981200"/>
            <a:ext cx="2808312" cy="4144963"/>
          </a:xfrm>
        </p:spPr>
        <p:txBody>
          <a:bodyPr>
            <a:normAutofit/>
          </a:bodyPr>
          <a:lstStyle/>
          <a:p>
            <a:r>
              <a:rPr lang="ro-RO" sz="1800" dirty="0">
                <a:solidFill>
                  <a:schemeClr val="bg2">
                    <a:lumMod val="25000"/>
                  </a:schemeClr>
                </a:solidFill>
              </a:rPr>
              <a:t>Abuzatorii se regăsesc în toate grupurile de vârstă. Tipul de abuz pare să fie dependent de gradul de maturizare cognitivă  şi maturizarea/ potenţa sexuală</a:t>
            </a:r>
            <a:endParaRPr lang="ro-RO" sz="1800" dirty="0"/>
          </a:p>
        </p:txBody>
      </p:sp>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275856" y="732048"/>
            <a:ext cx="4945686" cy="4929200"/>
          </a:xfrm>
        </p:spPr>
      </p:pic>
    </p:spTree>
    <p:extLst>
      <p:ext uri="{BB962C8B-B14F-4D97-AF65-F5344CB8AC3E}">
        <p14:creationId xmlns:p14="http://schemas.microsoft.com/office/powerpoint/2010/main" val="3711502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76672"/>
            <a:ext cx="8749072"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962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548680"/>
            <a:ext cx="6120680" cy="1512168"/>
          </a:xfrm>
        </p:spPr>
        <p:txBody>
          <a:bodyPr/>
          <a:lstStyle/>
          <a:p>
            <a:pPr algn="ctr"/>
            <a:r>
              <a:rPr lang="ro-RO" sz="2400" dirty="0">
                <a:solidFill>
                  <a:schemeClr val="accent4">
                    <a:lumMod val="50000"/>
                  </a:schemeClr>
                </a:solidFill>
              </a:rPr>
              <a:t>„Copiii, victime-martori ale abuzului/exploatării sexuale: între necesităţi şi realităţi” </a:t>
            </a:r>
            <a:br>
              <a:rPr lang="ro-RO" sz="2400" dirty="0">
                <a:solidFill>
                  <a:schemeClr val="accent4">
                    <a:lumMod val="50000"/>
                  </a:schemeClr>
                </a:solidFill>
              </a:rPr>
            </a:br>
            <a:endParaRPr lang="ro-RO" dirty="0">
              <a:solidFill>
                <a:schemeClr val="accent4">
                  <a:lumMod val="50000"/>
                </a:schemeClr>
              </a:solidFill>
            </a:endParaRPr>
          </a:p>
        </p:txBody>
      </p:sp>
      <p:sp>
        <p:nvSpPr>
          <p:cNvPr id="3" name="Text Placeholder 2"/>
          <p:cNvSpPr>
            <a:spLocks noGrp="1"/>
          </p:cNvSpPr>
          <p:nvPr>
            <p:ph type="body" idx="2"/>
          </p:nvPr>
        </p:nvSpPr>
        <p:spPr/>
        <p:txBody>
          <a:bodyPr/>
          <a:lstStyle/>
          <a:p>
            <a:r>
              <a:rPr lang="ro-RO" sz="2000" dirty="0">
                <a:solidFill>
                  <a:schemeClr val="tx2">
                    <a:lumMod val="40000"/>
                    <a:lumOff val="60000"/>
                  </a:schemeClr>
                </a:solidFill>
              </a:rPr>
              <a:t>din perspectiva cazurilor de copii, victime ale abuzului/exploatării sexuale, asistate de către specialiştii Centrului Internaţional “La Strada”</a:t>
            </a:r>
          </a:p>
          <a:p>
            <a:endParaRPr lang="ro-RO"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349655" y="2060848"/>
            <a:ext cx="5511563" cy="3456384"/>
          </a:xfrm>
        </p:spPr>
      </p:pic>
    </p:spTree>
    <p:extLst>
      <p:ext uri="{BB962C8B-B14F-4D97-AF65-F5344CB8AC3E}">
        <p14:creationId xmlns:p14="http://schemas.microsoft.com/office/powerpoint/2010/main" val="1952684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88640"/>
            <a:ext cx="8789214"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819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Scopul cercetării</a:t>
            </a:r>
            <a:endParaRPr lang="ro-RO" dirty="0"/>
          </a:p>
        </p:txBody>
      </p:sp>
      <p:sp>
        <p:nvSpPr>
          <p:cNvPr id="3" name="Content Placeholder 2"/>
          <p:cNvSpPr>
            <a:spLocks noGrp="1"/>
          </p:cNvSpPr>
          <p:nvPr>
            <p:ph sz="quarter" idx="1"/>
          </p:nvPr>
        </p:nvSpPr>
        <p:spPr/>
        <p:txBody>
          <a:bodyPr>
            <a:normAutofit/>
          </a:bodyPr>
          <a:lstStyle/>
          <a:p>
            <a:r>
              <a:rPr lang="ro-RO" dirty="0" smtClean="0"/>
              <a:t>identificarea </a:t>
            </a:r>
            <a:r>
              <a:rPr lang="ro-RO" dirty="0"/>
              <a:t>factorilor care sporesc vulnerabilitatea copiilor faţă de abuzul/exploatarea sexuală. Identificarea acestor factori ne va permite formularea unor recomandări care ar favoriza: (a) procesul de identificare a copiilor aflaţi în grupul de risc pentru abuz/exploatare sexuală, (b) asistarea şi (c) reabilitarea copiilor victime a abuzului/exploatării sexuale.</a:t>
            </a:r>
          </a:p>
          <a:p>
            <a:endParaRPr lang="ro-RO" dirty="0"/>
          </a:p>
        </p:txBody>
      </p:sp>
    </p:spTree>
    <p:extLst>
      <p:ext uri="{BB962C8B-B14F-4D97-AF65-F5344CB8AC3E}">
        <p14:creationId xmlns:p14="http://schemas.microsoft.com/office/powerpoint/2010/main" val="248674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sz="2800" b="1" i="1" dirty="0"/>
              <a:t>Obiectivele principale</a:t>
            </a:r>
            <a:r>
              <a:rPr lang="ro-RO" sz="2800" dirty="0"/>
              <a:t/>
            </a:r>
            <a:br>
              <a:rPr lang="ro-RO" sz="2800" dirty="0"/>
            </a:br>
            <a:endParaRPr lang="ro-RO" sz="2800" dirty="0"/>
          </a:p>
        </p:txBody>
      </p:sp>
      <p:sp>
        <p:nvSpPr>
          <p:cNvPr id="3" name="Content Placeholder 2"/>
          <p:cNvSpPr>
            <a:spLocks noGrp="1"/>
          </p:cNvSpPr>
          <p:nvPr>
            <p:ph sz="quarter" idx="1"/>
          </p:nvPr>
        </p:nvSpPr>
        <p:spPr/>
        <p:txBody>
          <a:bodyPr>
            <a:normAutofit fontScale="92500" lnSpcReduction="10000"/>
          </a:bodyPr>
          <a:lstStyle/>
          <a:p>
            <a:pPr lvl="0"/>
            <a:r>
              <a:rPr lang="ro-RO" dirty="0" smtClean="0"/>
              <a:t>Analiza </a:t>
            </a:r>
            <a:r>
              <a:rPr lang="ro-RO" dirty="0"/>
              <a:t>cantitativ-calitativă a cazurilor de abuz/exploatare sexuală asistate de specialiștii Centrului de Contact (CC) din perspectiva:</a:t>
            </a:r>
          </a:p>
          <a:p>
            <a:pPr lvl="0"/>
            <a:r>
              <a:rPr lang="ro-RO" dirty="0"/>
              <a:t>factori socio-demografici  caracteristici victimelor abuzului/exploatării sexuale în Republica Moldova;</a:t>
            </a:r>
          </a:p>
          <a:p>
            <a:pPr lvl="0"/>
            <a:r>
              <a:rPr lang="ro-RO" dirty="0"/>
              <a:t>factori de vulnerabilitate a copiilor în fața abuzului /exploatării sexuale;</a:t>
            </a:r>
          </a:p>
          <a:p>
            <a:pPr lvl="0"/>
            <a:r>
              <a:rPr lang="ro-RO" dirty="0"/>
              <a:t>mecanisme de racolare utilizate de abuzatori;</a:t>
            </a:r>
          </a:p>
          <a:p>
            <a:pPr lvl="0"/>
            <a:r>
              <a:rPr lang="ro-RO" dirty="0"/>
              <a:t>mecanisme de adaptare (</a:t>
            </a:r>
            <a:r>
              <a:rPr lang="ro-RO" dirty="0" err="1"/>
              <a:t>coping</a:t>
            </a:r>
            <a:r>
              <a:rPr lang="ro-RO" dirty="0"/>
              <a:t>) utilizate de victimele abuzului/exploatării sexuale;</a:t>
            </a:r>
          </a:p>
          <a:p>
            <a:r>
              <a:rPr lang="ro-RO" dirty="0"/>
              <a:t>tipul de exploatare.</a:t>
            </a:r>
          </a:p>
        </p:txBody>
      </p:sp>
    </p:spTree>
    <p:extLst>
      <p:ext uri="{BB962C8B-B14F-4D97-AF65-F5344CB8AC3E}">
        <p14:creationId xmlns:p14="http://schemas.microsoft.com/office/powerpoint/2010/main" val="2813658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Rezultate</a:t>
            </a:r>
            <a:endParaRPr lang="ro-RO"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29581" y="2060575"/>
            <a:ext cx="5648325" cy="3505200"/>
          </a:xfrm>
        </p:spPr>
      </p:pic>
    </p:spTree>
    <p:extLst>
      <p:ext uri="{BB962C8B-B14F-4D97-AF65-F5344CB8AC3E}">
        <p14:creationId xmlns:p14="http://schemas.microsoft.com/office/powerpoint/2010/main" val="1690894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107504" y="692696"/>
            <a:ext cx="2880320" cy="5976664"/>
          </a:xfrm>
        </p:spPr>
        <p:txBody>
          <a:bodyPr>
            <a:noAutofit/>
          </a:bodyPr>
          <a:lstStyle/>
          <a:p>
            <a:r>
              <a:rPr lang="ro-RO" sz="1400" b="1" dirty="0" smtClean="0"/>
              <a:t>Eşantion</a:t>
            </a:r>
          </a:p>
          <a:p>
            <a:r>
              <a:rPr lang="ro-RO" sz="1400" dirty="0"/>
              <a:t>În analiza </a:t>
            </a:r>
            <a:r>
              <a:rPr lang="ro-RO" sz="1400" dirty="0" smtClean="0"/>
              <a:t>au </a:t>
            </a:r>
            <a:r>
              <a:rPr lang="ro-RO" sz="1400" dirty="0"/>
              <a:t>fost incluşi toţi copiii asistaţi de către specialiştii Centrului Internaţional „La Strada”, care se încadrează în categoria victime-martori ale abuzurilor/exploatării sexuale, în perioada 2010-2014. </a:t>
            </a:r>
            <a:endParaRPr lang="ro-RO" sz="1400" dirty="0" smtClean="0"/>
          </a:p>
          <a:p>
            <a:r>
              <a:rPr lang="ro-RO" sz="1400" dirty="0" smtClean="0"/>
              <a:t>Astfel, </a:t>
            </a:r>
            <a:r>
              <a:rPr lang="ro-RO" sz="1400" dirty="0"/>
              <a:t>eşantionul este format din 58 copii, dintre care 64% sunt fete şi respectiv 36% băieţi </a:t>
            </a:r>
            <a:endParaRPr lang="ru-RU" sz="1400" dirty="0" smtClean="0"/>
          </a:p>
          <a:p>
            <a:r>
              <a:rPr lang="ro-RO" sz="1400" dirty="0"/>
              <a:t>Vârsta copiilor incluşi în analiză variază între 6 şi 18 ani, m =14 </a:t>
            </a:r>
            <a:endParaRPr lang="ro-RO" sz="1400" dirty="0" smtClean="0"/>
          </a:p>
          <a:p>
            <a:r>
              <a:rPr lang="ro-RO" sz="1400" b="1" dirty="0" smtClean="0"/>
              <a:t>Notă: </a:t>
            </a:r>
            <a:r>
              <a:rPr lang="ro-RO" sz="1400" dirty="0"/>
              <a:t>Chiar dacă dintre cazurile asistate pare că fetele sunt mai predispuse a fi victime ale abuzurilor/exploatării sexuale, analiza literaturii de specialitate evidenţiază că băieţii de obicei mai rar vor relata despre abuzurile sexuale (</a:t>
            </a:r>
            <a:r>
              <a:rPr lang="ro-RO" sz="1400" dirty="0" err="1"/>
              <a:t>Sobsey</a:t>
            </a:r>
            <a:r>
              <a:rPr lang="ro-RO" sz="1400" dirty="0"/>
              <a:t> și colab., 1997). </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238490384"/>
              </p:ext>
            </p:extLst>
          </p:nvPr>
        </p:nvGraphicFramePr>
        <p:xfrm>
          <a:off x="3124200" y="685800"/>
          <a:ext cx="56388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4291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714400"/>
          </a:xfrm>
        </p:spPr>
        <p:txBody>
          <a:bodyPr/>
          <a:lstStyle/>
          <a:p>
            <a:r>
              <a:rPr lang="ro-RO" sz="1800" dirty="0"/>
              <a:t>M</a:t>
            </a:r>
            <a:r>
              <a:rPr lang="ro-RO" sz="1800" dirty="0" smtClean="0"/>
              <a:t>ediul </a:t>
            </a:r>
            <a:r>
              <a:rPr lang="ro-RO" sz="1800" dirty="0"/>
              <a:t>de provenienţă </a:t>
            </a:r>
          </a:p>
        </p:txBody>
      </p:sp>
      <p:sp>
        <p:nvSpPr>
          <p:cNvPr id="3" name="Text Placeholder 2"/>
          <p:cNvSpPr>
            <a:spLocks noGrp="1"/>
          </p:cNvSpPr>
          <p:nvPr>
            <p:ph type="body" idx="2"/>
          </p:nvPr>
        </p:nvSpPr>
        <p:spPr>
          <a:xfrm>
            <a:off x="179512" y="1772816"/>
            <a:ext cx="2736304" cy="4353347"/>
          </a:xfrm>
        </p:spPr>
        <p:txBody>
          <a:bodyPr>
            <a:normAutofit/>
          </a:bodyPr>
          <a:lstStyle/>
          <a:p>
            <a:r>
              <a:rPr lang="ro-RO" dirty="0" smtClean="0"/>
              <a:t>46</a:t>
            </a:r>
            <a:r>
              <a:rPr lang="ro-RO" dirty="0"/>
              <a:t>% dintre fete provin din mediul rural, iar 54% provin din mediul urban; </a:t>
            </a:r>
            <a:endParaRPr lang="ro-RO" dirty="0" smtClean="0"/>
          </a:p>
          <a:p>
            <a:r>
              <a:rPr lang="ro-RO" dirty="0" smtClean="0"/>
              <a:t>tendinţa </a:t>
            </a:r>
            <a:r>
              <a:rPr lang="ro-RO" dirty="0"/>
              <a:t>se păstrează şi în cazul băieţilor, 38% fiind copii proveniţi din mediul rural şi 62% din mediul urban </a:t>
            </a:r>
            <a:endParaRPr lang="ro-RO" dirty="0" smtClean="0"/>
          </a:p>
          <a:p>
            <a:r>
              <a:rPr lang="ro-RO" dirty="0"/>
              <a:t>Per </a:t>
            </a:r>
            <a:r>
              <a:rPr lang="ro-RO" dirty="0" smtClean="0"/>
              <a:t>general, </a:t>
            </a:r>
            <a:r>
              <a:rPr lang="ro-RO" dirty="0"/>
              <a:t>dintre copiii asistaţi de Centrul Internaţional „La Strada” în perioada de referinţă 43% provin din mediul rural şi respectiv 57% din mediul urban </a:t>
            </a:r>
          </a:p>
        </p:txBody>
      </p:sp>
      <p:pic>
        <p:nvPicPr>
          <p:cNvPr id="2050"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275856" y="1526203"/>
            <a:ext cx="5503759" cy="384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7572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14400"/>
            <a:ext cx="2664296" cy="1434480"/>
          </a:xfrm>
        </p:spPr>
        <p:txBody>
          <a:bodyPr/>
          <a:lstStyle/>
          <a:p>
            <a:r>
              <a:rPr lang="ro-RO" sz="2000" dirty="0"/>
              <a:t>G</a:t>
            </a:r>
            <a:r>
              <a:rPr lang="ro-RO" sz="2000" dirty="0" smtClean="0"/>
              <a:t>radul </a:t>
            </a:r>
            <a:r>
              <a:rPr lang="ro-RO" sz="2000" dirty="0"/>
              <a:t>de încadrare a copiilor asistați în procesul de învățământ</a:t>
            </a:r>
          </a:p>
        </p:txBody>
      </p:sp>
      <p:sp>
        <p:nvSpPr>
          <p:cNvPr id="3" name="Text Placeholder 2"/>
          <p:cNvSpPr>
            <a:spLocks noGrp="1"/>
          </p:cNvSpPr>
          <p:nvPr>
            <p:ph type="body" idx="2"/>
          </p:nvPr>
        </p:nvSpPr>
        <p:spPr>
          <a:xfrm>
            <a:off x="381000" y="2708920"/>
            <a:ext cx="2362200" cy="3417243"/>
          </a:xfrm>
        </p:spPr>
        <p:txBody>
          <a:bodyPr>
            <a:normAutofit/>
          </a:bodyPr>
          <a:lstStyle/>
          <a:p>
            <a:r>
              <a:rPr lang="ro-RO" sz="2000" dirty="0"/>
              <a:t>75% dintre beneficiari au fost copii încadraţi în procesul de învăţământ, restul (25%) înregistrând absenteism şcolar</a:t>
            </a:r>
          </a:p>
        </p:txBody>
      </p:sp>
      <p:pic>
        <p:nvPicPr>
          <p:cNvPr id="5"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915815" y="2060848"/>
            <a:ext cx="6114823"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8909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620688"/>
            <a:ext cx="5616624" cy="642392"/>
          </a:xfrm>
        </p:spPr>
        <p:txBody>
          <a:bodyPr/>
          <a:lstStyle/>
          <a:p>
            <a:pPr algn="ctr"/>
            <a:r>
              <a:rPr lang="ro-RO" dirty="0">
                <a:solidFill>
                  <a:schemeClr val="tx2">
                    <a:lumMod val="75000"/>
                  </a:schemeClr>
                </a:solidFill>
              </a:rPr>
              <a:t>Date despre familie</a:t>
            </a:r>
          </a:p>
        </p:txBody>
      </p:sp>
      <p:sp>
        <p:nvSpPr>
          <p:cNvPr id="3" name="Text Placeholder 2"/>
          <p:cNvSpPr>
            <a:spLocks noGrp="1"/>
          </p:cNvSpPr>
          <p:nvPr>
            <p:ph type="body" idx="2"/>
          </p:nvPr>
        </p:nvSpPr>
        <p:spPr>
          <a:xfrm>
            <a:off x="107504" y="764704"/>
            <a:ext cx="2880320" cy="5904656"/>
          </a:xfrm>
        </p:spPr>
        <p:txBody>
          <a:bodyPr>
            <a:noAutofit/>
          </a:bodyPr>
          <a:lstStyle/>
          <a:p>
            <a:r>
              <a:rPr lang="ro-RO" sz="1500" dirty="0"/>
              <a:t>Prevalența copiilor, victime ale abuzului/exploatării sexuale, din familii monoparentale, unde îngrijitorul este </a:t>
            </a:r>
            <a:r>
              <a:rPr lang="ro-RO" sz="1500" dirty="0" smtClean="0"/>
              <a:t>mama, </a:t>
            </a:r>
            <a:r>
              <a:rPr lang="ro-RO" sz="1500" dirty="0"/>
              <a:t>ar putea fi explicată prin faptul că părintele singur, responsabil de creșterea și educarea unui copil, este prea ocupat de supraviețuire pentru a reuși să asigure minimum decență familiei, scăpând din vedere necesitățile dezvoltative/educaționale ale copilului. Pe de altă parte, familiile monoparentale sunt familii în care lipsește modelul patern, fapt ce s-ar putea să genereze vulnerabilitatea copiilor în fața abuzatorilor predominant de gen masculin (băieți în căutarea modelelor masculine, fete în căutarea dragostei, cărora le lipsesc modelele adecvate de interacțiune cu sexul opus</a:t>
            </a:r>
            <a:r>
              <a:rPr lang="ro-RO" sz="1500" dirty="0" smtClean="0"/>
              <a:t>).</a:t>
            </a:r>
            <a:endParaRPr lang="ro-RO" sz="1500" dirty="0"/>
          </a:p>
        </p:txBody>
      </p:sp>
      <p:pic>
        <p:nvPicPr>
          <p:cNvPr id="5"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915816" y="1988840"/>
            <a:ext cx="609125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47365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2500</TotalTime>
  <Words>1580</Words>
  <Application>Microsoft Office PowerPoint</Application>
  <PresentationFormat>On-screen Show (4:3)</PresentationFormat>
  <Paragraphs>66</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Civic</vt:lpstr>
      <vt:lpstr>Copii victime martori ale abuzului/ exploatării sexuale: între necesităţi şi realităţi</vt:lpstr>
      <vt:lpstr>„Copiii, victime-martori ale abuzului/exploatării sexuale: între necesităţi şi realităţi”  </vt:lpstr>
      <vt:lpstr>Scopul cercetării</vt:lpstr>
      <vt:lpstr>Obiectivele principale </vt:lpstr>
      <vt:lpstr>Rezultate</vt:lpstr>
      <vt:lpstr>PowerPoint Presentation</vt:lpstr>
      <vt:lpstr>Mediul de provenienţă </vt:lpstr>
      <vt:lpstr>Gradul de încadrare a copiilor asistați în procesul de învățământ</vt:lpstr>
      <vt:lpstr>Date despre familie</vt:lpstr>
      <vt:lpstr>Relaţiile cu îngrijitorii</vt:lpstr>
      <vt:lpstr>Gradului de încadrare în activităţile şcolare a copiilor, în funcţie de tipul familiei, în raport cu gradului de angajare în câmpul muncii a îngrijitorilor </vt:lpstr>
      <vt:lpstr>Date despre abuz</vt:lpstr>
      <vt:lpstr>Vulnerabilitatea exploatată</vt:lpstr>
      <vt:lpstr>Sabina, victimă a incestului, 18 ani. Din spusele copilului abuzurile au început în jurul vârstei de 8 ani </vt:lpstr>
      <vt:lpstr>Metode de implicare a copiilor în activităţi abuziv/ exploatative </vt:lpstr>
      <vt:lpstr>Tăcerea care îmbolnăveşte</vt:lpstr>
      <vt:lpstr>Modalitatea de normalizarea a relaţiilor exploatative.</vt:lpstr>
      <vt:lpstr>Profilul abuzatorilor</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Факторы уязвимости детей, ставших жертвами насилия / сексуальной торговли, эксплуатации</dc:title>
  <dc:creator>Grossu Aliona</dc:creator>
  <cp:lastModifiedBy>Tatiana Buianina</cp:lastModifiedBy>
  <cp:revision>104</cp:revision>
  <dcterms:created xsi:type="dcterms:W3CDTF">2015-03-30T13:03:19Z</dcterms:created>
  <dcterms:modified xsi:type="dcterms:W3CDTF">2015-11-25T18:54:02Z</dcterms:modified>
</cp:coreProperties>
</file>