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9" r:id="rId4"/>
    <p:sldId id="260" r:id="rId5"/>
    <p:sldId id="261" r:id="rId6"/>
    <p:sldId id="262" r:id="rId7"/>
    <p:sldId id="263" r:id="rId8"/>
    <p:sldId id="264" r:id="rId9"/>
    <p:sldId id="265" r:id="rId10"/>
    <p:sldId id="266" r:id="rId11"/>
    <p:sldId id="269" r:id="rId12"/>
    <p:sldId id="268" r:id="rId13"/>
    <p:sldId id="270" r:id="rId14"/>
    <p:sldId id="267" r:id="rId15"/>
    <p:sldId id="271" r:id="rId16"/>
    <p:sldId id="272" r:id="rId17"/>
    <p:sldId id="273" r:id="rId18"/>
    <p:sldId id="274" r:id="rId19"/>
    <p:sldId id="275" r:id="rId20"/>
    <p:sldId id="276" r:id="rId21"/>
    <p:sldId id="277" r:id="rId22"/>
  </p:sldIdLst>
  <p:sldSz cx="9144000" cy="5143500" type="screen16x9"/>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8E0000"/>
    <a:srgbClr val="C00000"/>
    <a:srgbClr val="E46C0A"/>
    <a:srgbClr val="FFC000"/>
    <a:srgbClr val="604A7B"/>
    <a:srgbClr val="77933C"/>
    <a:srgbClr val="558ED5"/>
    <a:srgbClr val="4F81BD"/>
    <a:srgbClr val="8064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2" d="100"/>
          <a:sy n="82" d="100"/>
        </p:scale>
        <p:origin x="1056" y="26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User\Desktop\tabel.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User\Desktop\tabel.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User\Desktop\tabel.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Pt>
            <c:idx val="5"/>
            <c:bubble3D val="0"/>
            <c:spPr>
              <a:solidFill>
                <a:schemeClr val="accent6"/>
              </a:solidFill>
              <a:ln w="19050">
                <a:solidFill>
                  <a:schemeClr val="lt1"/>
                </a:solidFill>
              </a:ln>
              <a:effectLst/>
            </c:spPr>
          </c:dPt>
          <c:cat>
            <c:strRef>
              <c:f>Sheet1!$B$3:$B$8</c:f>
              <c:strCache>
                <c:ptCount val="6"/>
                <c:pt idx="0">
                  <c:v>Politia</c:v>
                </c:pt>
                <c:pt idx="1">
                  <c:v>Școala</c:v>
                </c:pt>
                <c:pt idx="2">
                  <c:v>Asistența Socială</c:v>
                </c:pt>
                <c:pt idx="3">
                  <c:v>APL</c:v>
                </c:pt>
                <c:pt idx="4">
                  <c:v>Asistență Psihopedagogică</c:v>
                </c:pt>
                <c:pt idx="5">
                  <c:v>Alte servicii comunitare </c:v>
                </c:pt>
              </c:strCache>
            </c:strRef>
          </c:cat>
          <c:val>
            <c:numRef>
              <c:f>Sheet1!$C$3:$C$8</c:f>
              <c:numCache>
                <c:formatCode>0%</c:formatCode>
                <c:ptCount val="6"/>
                <c:pt idx="0">
                  <c:v>0.1</c:v>
                </c:pt>
                <c:pt idx="1">
                  <c:v>0.15</c:v>
                </c:pt>
                <c:pt idx="2">
                  <c:v>0.2</c:v>
                </c:pt>
                <c:pt idx="3">
                  <c:v>0.15</c:v>
                </c:pt>
                <c:pt idx="4">
                  <c:v>0.2</c:v>
                </c:pt>
                <c:pt idx="5">
                  <c:v>0.2</c:v>
                </c:pt>
              </c:numCache>
            </c:numRef>
          </c:val>
        </c:ser>
        <c:dLbls>
          <c:dLblPos val="ctr"/>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Pt>
            <c:idx val="5"/>
            <c:bubble3D val="0"/>
            <c:spPr>
              <a:solidFill>
                <a:schemeClr val="accent6"/>
              </a:solidFill>
              <a:ln w="19050">
                <a:solidFill>
                  <a:schemeClr val="lt1"/>
                </a:solidFill>
              </a:ln>
              <a:effectLst/>
            </c:spPr>
          </c:dPt>
          <c:cat>
            <c:strRef>
              <c:f>Sheet1!$B$24:$B$29</c:f>
              <c:strCache>
                <c:ptCount val="6"/>
                <c:pt idx="0">
                  <c:v>Procuratura</c:v>
                </c:pt>
                <c:pt idx="1">
                  <c:v>Școala</c:v>
                </c:pt>
                <c:pt idx="2">
                  <c:v>Asistența Socială</c:v>
                </c:pt>
                <c:pt idx="3">
                  <c:v>APL</c:v>
                </c:pt>
                <c:pt idx="4">
                  <c:v>Asistență Psihopedagogică</c:v>
                </c:pt>
                <c:pt idx="5">
                  <c:v>Alte servicii comunitare </c:v>
                </c:pt>
              </c:strCache>
            </c:strRef>
          </c:cat>
          <c:val>
            <c:numRef>
              <c:f>Sheet1!$C$24:$C$29</c:f>
              <c:numCache>
                <c:formatCode>0%</c:formatCode>
                <c:ptCount val="6"/>
                <c:pt idx="0">
                  <c:v>0.01</c:v>
                </c:pt>
                <c:pt idx="1">
                  <c:v>7.0000000000000007E-2</c:v>
                </c:pt>
                <c:pt idx="2">
                  <c:v>0.3</c:v>
                </c:pt>
                <c:pt idx="3">
                  <c:v>0.15</c:v>
                </c:pt>
                <c:pt idx="4">
                  <c:v>0.45</c:v>
                </c:pt>
                <c:pt idx="5">
                  <c:v>0.2</c:v>
                </c:pt>
              </c:numCache>
            </c:numRef>
          </c:val>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rgbClr val="C00000"/>
              </a:solidFill>
              <a:ln w="19050">
                <a:solidFill>
                  <a:schemeClr val="lt1"/>
                </a:solidFill>
              </a:ln>
              <a:effectLst/>
            </c:spPr>
          </c:dPt>
          <c:dPt>
            <c:idx val="1"/>
            <c:bubble3D val="0"/>
            <c:spPr>
              <a:solidFill>
                <a:schemeClr val="accent3">
                  <a:lumMod val="75000"/>
                </a:schemeClr>
              </a:solidFill>
              <a:ln w="19050">
                <a:solidFill>
                  <a:schemeClr val="lt1"/>
                </a:solidFill>
              </a:ln>
              <a:effectLst/>
            </c:spPr>
          </c:dPt>
          <c:dPt>
            <c:idx val="2"/>
            <c:bubble3D val="0"/>
            <c:spPr>
              <a:solidFill>
                <a:schemeClr val="accent4">
                  <a:lumMod val="75000"/>
                </a:schemeClr>
              </a:solidFill>
              <a:ln w="19050">
                <a:solidFill>
                  <a:schemeClr val="lt1"/>
                </a:solidFill>
              </a:ln>
              <a:effectLst/>
            </c:spPr>
          </c:dPt>
          <c:dPt>
            <c:idx val="3"/>
            <c:bubble3D val="0"/>
            <c:spPr>
              <a:solidFill>
                <a:schemeClr val="tx2">
                  <a:lumMod val="60000"/>
                  <a:lumOff val="40000"/>
                </a:schemeClr>
              </a:solidFill>
              <a:ln w="19050">
                <a:solidFill>
                  <a:schemeClr val="lt1"/>
                </a:solidFill>
              </a:ln>
              <a:effectLst/>
            </c:spPr>
          </c:dPt>
          <c:dPt>
            <c:idx val="4"/>
            <c:bubble3D val="0"/>
            <c:spPr>
              <a:solidFill>
                <a:srgbClr val="FFC000"/>
              </a:solidFill>
              <a:ln w="19050">
                <a:solidFill>
                  <a:schemeClr val="lt1"/>
                </a:solidFill>
              </a:ln>
              <a:effectLst/>
            </c:spPr>
          </c:dPt>
          <c:dPt>
            <c:idx val="5"/>
            <c:bubble3D val="0"/>
            <c:spPr>
              <a:solidFill>
                <a:schemeClr val="accent6">
                  <a:lumMod val="75000"/>
                </a:schemeClr>
              </a:solidFill>
              <a:ln w="19050">
                <a:solidFill>
                  <a:schemeClr val="lt1"/>
                </a:solidFill>
              </a:ln>
              <a:effectLst/>
            </c:spPr>
          </c:dPt>
          <c:cat>
            <c:strRef>
              <c:f>Sheet1!$B$43:$B$48</c:f>
              <c:strCache>
                <c:ptCount val="6"/>
                <c:pt idx="0">
                  <c:v>Școala</c:v>
                </c:pt>
                <c:pt idx="1">
                  <c:v>Asistența Socială</c:v>
                </c:pt>
                <c:pt idx="2">
                  <c:v>APL</c:v>
                </c:pt>
                <c:pt idx="3">
                  <c:v>Asistență Psihopedagogică</c:v>
                </c:pt>
                <c:pt idx="4">
                  <c:v>Probațiunea</c:v>
                </c:pt>
                <c:pt idx="5">
                  <c:v>Alte servicii comunitare </c:v>
                </c:pt>
              </c:strCache>
            </c:strRef>
          </c:cat>
          <c:val>
            <c:numRef>
              <c:f>Sheet1!$C$43:$C$48</c:f>
              <c:numCache>
                <c:formatCode>0%</c:formatCode>
                <c:ptCount val="6"/>
                <c:pt idx="0">
                  <c:v>0.1</c:v>
                </c:pt>
                <c:pt idx="1">
                  <c:v>0.2</c:v>
                </c:pt>
                <c:pt idx="2">
                  <c:v>0.1</c:v>
                </c:pt>
                <c:pt idx="3">
                  <c:v>0.3</c:v>
                </c:pt>
                <c:pt idx="4">
                  <c:v>0.5</c:v>
                </c:pt>
                <c:pt idx="5">
                  <c:v>0.2</c:v>
                </c:pt>
              </c:numCache>
            </c:numRef>
          </c:val>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45B6FE-1079-430A-B93C-0829E0D91D85}" type="datetimeFigureOut">
              <a:rPr lang="ru-RU" smtClean="0"/>
              <a:t>07.12.2015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C4F6DD-BADF-4042-A962-D90A604A4ABE}" type="slidenum">
              <a:rPr lang="ru-RU" smtClean="0"/>
              <a:t>‹#›</a:t>
            </a:fld>
            <a:endParaRPr lang="ru-RU"/>
          </a:p>
        </p:txBody>
      </p:sp>
    </p:spTree>
    <p:extLst>
      <p:ext uri="{BB962C8B-B14F-4D97-AF65-F5344CB8AC3E}">
        <p14:creationId xmlns:p14="http://schemas.microsoft.com/office/powerpoint/2010/main" val="3928579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E3C4F6DD-BADF-4042-A962-D90A604A4ABE}" type="slidenum">
              <a:rPr lang="ru-RU" smtClean="0"/>
              <a:t>4</a:t>
            </a:fld>
            <a:endParaRPr lang="ru-RU"/>
          </a:p>
        </p:txBody>
      </p:sp>
    </p:spTree>
    <p:extLst>
      <p:ext uri="{BB962C8B-B14F-4D97-AF65-F5344CB8AC3E}">
        <p14:creationId xmlns:p14="http://schemas.microsoft.com/office/powerpoint/2010/main" val="2382281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E3C4F6DD-BADF-4042-A962-D90A604A4ABE}" type="slidenum">
              <a:rPr lang="ru-RU" smtClean="0"/>
              <a:t>9</a:t>
            </a:fld>
            <a:endParaRPr lang="ru-RU"/>
          </a:p>
        </p:txBody>
      </p:sp>
    </p:spTree>
    <p:extLst>
      <p:ext uri="{BB962C8B-B14F-4D97-AF65-F5344CB8AC3E}">
        <p14:creationId xmlns:p14="http://schemas.microsoft.com/office/powerpoint/2010/main" val="3146387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E3C4F6DD-BADF-4042-A962-D90A604A4ABE}" type="slidenum">
              <a:rPr lang="ru-RU" smtClean="0"/>
              <a:t>12</a:t>
            </a:fld>
            <a:endParaRPr lang="ru-RU"/>
          </a:p>
        </p:txBody>
      </p:sp>
    </p:spTree>
    <p:extLst>
      <p:ext uri="{BB962C8B-B14F-4D97-AF65-F5344CB8AC3E}">
        <p14:creationId xmlns:p14="http://schemas.microsoft.com/office/powerpoint/2010/main" val="961469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9768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mtClean="0"/>
              <a:t>Click to edit Master title style</a:t>
            </a:r>
            <a:endParaRPr lang="ko-KR" altLang="en-US"/>
          </a:p>
        </p:txBody>
      </p:sp>
      <p:sp>
        <p:nvSpPr>
          <p:cNvPr id="3" name="Vertical Text Placeholder 2"/>
          <p:cNvSpPr>
            <a:spLocks noGrp="1"/>
          </p:cNvSpPr>
          <p:nvPr>
            <p:ph type="body" orient="vert" idx="1"/>
          </p:nvPr>
        </p:nvSpPr>
        <p:spPr/>
        <p:txBody>
          <a:bodyPr vert="eaVer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Date Placeholder 3"/>
          <p:cNvSpPr>
            <a:spLocks noGrp="1"/>
          </p:cNvSpPr>
          <p:nvPr>
            <p:ph type="dt" sz="half" idx="10"/>
          </p:nvPr>
        </p:nvSpPr>
        <p:spPr/>
        <p:txBody>
          <a:bodyPr/>
          <a:lstStyle/>
          <a:p>
            <a:fld id="{DF8C5CDB-1AEF-4522-8EAF-CE1F4E5D863E}" type="datetimeFigureOut">
              <a:rPr lang="ko-KR" altLang="en-US" smtClean="0"/>
              <a:t>2015-12-07</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83B0A39C-9AA3-4A83-82D7-24ADE085033F}" type="slidenum">
              <a:rPr lang="ko-KR" altLang="en-US" smtClean="0"/>
              <a:t>‹#›</a:t>
            </a:fld>
            <a:endParaRPr lang="ko-KR" altLang="en-US"/>
          </a:p>
        </p:txBody>
      </p:sp>
    </p:spTree>
    <p:extLst>
      <p:ext uri="{BB962C8B-B14F-4D97-AF65-F5344CB8AC3E}">
        <p14:creationId xmlns:p14="http://schemas.microsoft.com/office/powerpoint/2010/main" val="3025552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altLang="ko-KR" smtClean="0"/>
              <a:t>Click to edit Master title style</a:t>
            </a:r>
            <a:endParaRPr lang="ko-KR" alt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Date Placeholder 3"/>
          <p:cNvSpPr>
            <a:spLocks noGrp="1"/>
          </p:cNvSpPr>
          <p:nvPr>
            <p:ph type="dt" sz="half" idx="10"/>
          </p:nvPr>
        </p:nvSpPr>
        <p:spPr/>
        <p:txBody>
          <a:bodyPr/>
          <a:lstStyle/>
          <a:p>
            <a:fld id="{DF8C5CDB-1AEF-4522-8EAF-CE1F4E5D863E}" type="datetimeFigureOut">
              <a:rPr lang="ko-KR" altLang="en-US" smtClean="0"/>
              <a:t>2015-12-07</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83B0A39C-9AA3-4A83-82D7-24ADE085033F}" type="slidenum">
              <a:rPr lang="ko-KR" altLang="en-US" smtClean="0"/>
              <a:t>‹#›</a:t>
            </a:fld>
            <a:endParaRPr lang="ko-KR" altLang="en-US"/>
          </a:p>
        </p:txBody>
      </p:sp>
    </p:spTree>
    <p:extLst>
      <p:ext uri="{BB962C8B-B14F-4D97-AF65-F5344CB8AC3E}">
        <p14:creationId xmlns:p14="http://schemas.microsoft.com/office/powerpoint/2010/main" val="3113033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27216"/>
            <a:ext cx="9144000" cy="857250"/>
          </a:xfrm>
        </p:spPr>
        <p:txBody>
          <a:bodyPr/>
          <a:lstStyle>
            <a:lvl1pPr algn="l">
              <a:defRPr/>
            </a:lvl1pPr>
          </a:lstStyle>
          <a:p>
            <a:r>
              <a:rPr lang="en-US" altLang="ko-KR" dirty="0" smtClean="0"/>
              <a:t> Click to edit Master title style</a:t>
            </a:r>
            <a:endParaRPr lang="ko-KR" altLang="en-US" dirty="0"/>
          </a:p>
        </p:txBody>
      </p:sp>
      <p:sp>
        <p:nvSpPr>
          <p:cNvPr id="3" name="Content Placeholder 2"/>
          <p:cNvSpPr>
            <a:spLocks noGrp="1"/>
          </p:cNvSpPr>
          <p:nvPr>
            <p:ph idx="1"/>
          </p:nvPr>
        </p:nvSpPr>
        <p:spPr/>
        <p:txBody>
          <a:body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Date Placeholder 3"/>
          <p:cNvSpPr>
            <a:spLocks noGrp="1"/>
          </p:cNvSpPr>
          <p:nvPr>
            <p:ph type="dt" sz="half" idx="10"/>
          </p:nvPr>
        </p:nvSpPr>
        <p:spPr/>
        <p:txBody>
          <a:bodyPr/>
          <a:lstStyle/>
          <a:p>
            <a:fld id="{DF8C5CDB-1AEF-4522-8EAF-CE1F4E5D863E}" type="datetimeFigureOut">
              <a:rPr lang="ko-KR" altLang="en-US" smtClean="0"/>
              <a:t>2015-12-07</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83B0A39C-9AA3-4A83-82D7-24ADE085033F}" type="slidenum">
              <a:rPr lang="ko-KR" altLang="en-US" smtClean="0"/>
              <a:t>‹#›</a:t>
            </a:fld>
            <a:endParaRPr lang="ko-KR" altLang="en-US"/>
          </a:p>
        </p:txBody>
      </p:sp>
    </p:spTree>
    <p:extLst>
      <p:ext uri="{BB962C8B-B14F-4D97-AF65-F5344CB8AC3E}">
        <p14:creationId xmlns:p14="http://schemas.microsoft.com/office/powerpoint/2010/main" val="114694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ltLang="ko-KR" smtClean="0"/>
              <a:t>Click to edit Master title style</a:t>
            </a:r>
            <a:endParaRPr lang="ko-KR" alt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ko-KR" smtClean="0"/>
              <a:t>Click to edit Master text styles</a:t>
            </a:r>
          </a:p>
        </p:txBody>
      </p:sp>
      <p:sp>
        <p:nvSpPr>
          <p:cNvPr id="4" name="Date Placeholder 3"/>
          <p:cNvSpPr>
            <a:spLocks noGrp="1"/>
          </p:cNvSpPr>
          <p:nvPr>
            <p:ph type="dt" sz="half" idx="10"/>
          </p:nvPr>
        </p:nvSpPr>
        <p:spPr/>
        <p:txBody>
          <a:bodyPr/>
          <a:lstStyle/>
          <a:p>
            <a:fld id="{DF8C5CDB-1AEF-4522-8EAF-CE1F4E5D863E}" type="datetimeFigureOut">
              <a:rPr lang="ko-KR" altLang="en-US" smtClean="0"/>
              <a:t>2015-12-07</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83B0A39C-9AA3-4A83-82D7-24ADE085033F}" type="slidenum">
              <a:rPr lang="ko-KR" altLang="en-US" smtClean="0"/>
              <a:t>‹#›</a:t>
            </a:fld>
            <a:endParaRPr lang="ko-KR" altLang="en-US"/>
          </a:p>
        </p:txBody>
      </p:sp>
    </p:spTree>
    <p:extLst>
      <p:ext uri="{BB962C8B-B14F-4D97-AF65-F5344CB8AC3E}">
        <p14:creationId xmlns:p14="http://schemas.microsoft.com/office/powerpoint/2010/main" val="1159806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mtClean="0"/>
              <a:t>Click to edit Master title style</a:t>
            </a:r>
            <a:endParaRPr lang="ko-KR" alt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5" name="Date Placeholder 4"/>
          <p:cNvSpPr>
            <a:spLocks noGrp="1"/>
          </p:cNvSpPr>
          <p:nvPr>
            <p:ph type="dt" sz="half" idx="10"/>
          </p:nvPr>
        </p:nvSpPr>
        <p:spPr/>
        <p:txBody>
          <a:bodyPr/>
          <a:lstStyle/>
          <a:p>
            <a:fld id="{DF8C5CDB-1AEF-4522-8EAF-CE1F4E5D863E}" type="datetimeFigureOut">
              <a:rPr lang="ko-KR" altLang="en-US" smtClean="0"/>
              <a:t>2015-12-07</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83B0A39C-9AA3-4A83-82D7-24ADE085033F}" type="slidenum">
              <a:rPr lang="ko-KR" altLang="en-US" smtClean="0"/>
              <a:t>‹#›</a:t>
            </a:fld>
            <a:endParaRPr lang="ko-KR" altLang="en-US"/>
          </a:p>
        </p:txBody>
      </p:sp>
    </p:spTree>
    <p:extLst>
      <p:ext uri="{BB962C8B-B14F-4D97-AF65-F5344CB8AC3E}">
        <p14:creationId xmlns:p14="http://schemas.microsoft.com/office/powerpoint/2010/main" val="2756615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ltLang="ko-KR" smtClean="0"/>
              <a:t>Click to edit Master title style</a:t>
            </a:r>
            <a:endParaRPr lang="ko-KR" alt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ko-KR"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ko-KR"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7" name="Date Placeholder 6"/>
          <p:cNvSpPr>
            <a:spLocks noGrp="1"/>
          </p:cNvSpPr>
          <p:nvPr>
            <p:ph type="dt" sz="half" idx="10"/>
          </p:nvPr>
        </p:nvSpPr>
        <p:spPr/>
        <p:txBody>
          <a:bodyPr/>
          <a:lstStyle/>
          <a:p>
            <a:fld id="{DF8C5CDB-1AEF-4522-8EAF-CE1F4E5D863E}" type="datetimeFigureOut">
              <a:rPr lang="ko-KR" altLang="en-US" smtClean="0"/>
              <a:t>2015-12-07</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83B0A39C-9AA3-4A83-82D7-24ADE085033F}" type="slidenum">
              <a:rPr lang="ko-KR" altLang="en-US" smtClean="0"/>
              <a:t>‹#›</a:t>
            </a:fld>
            <a:endParaRPr lang="ko-KR" altLang="en-US"/>
          </a:p>
        </p:txBody>
      </p:sp>
    </p:spTree>
    <p:extLst>
      <p:ext uri="{BB962C8B-B14F-4D97-AF65-F5344CB8AC3E}">
        <p14:creationId xmlns:p14="http://schemas.microsoft.com/office/powerpoint/2010/main" val="4017851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mtClean="0"/>
              <a:t>Click to edit Master title style</a:t>
            </a:r>
            <a:endParaRPr lang="ko-KR" altLang="en-US"/>
          </a:p>
        </p:txBody>
      </p:sp>
      <p:sp>
        <p:nvSpPr>
          <p:cNvPr id="3" name="Date Placeholder 2"/>
          <p:cNvSpPr>
            <a:spLocks noGrp="1"/>
          </p:cNvSpPr>
          <p:nvPr>
            <p:ph type="dt" sz="half" idx="10"/>
          </p:nvPr>
        </p:nvSpPr>
        <p:spPr/>
        <p:txBody>
          <a:bodyPr/>
          <a:lstStyle/>
          <a:p>
            <a:fld id="{DF8C5CDB-1AEF-4522-8EAF-CE1F4E5D863E}" type="datetimeFigureOut">
              <a:rPr lang="ko-KR" altLang="en-US" smtClean="0"/>
              <a:t>2015-12-07</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83B0A39C-9AA3-4A83-82D7-24ADE085033F}" type="slidenum">
              <a:rPr lang="ko-KR" altLang="en-US" smtClean="0"/>
              <a:t>‹#›</a:t>
            </a:fld>
            <a:endParaRPr lang="ko-KR" altLang="en-US"/>
          </a:p>
        </p:txBody>
      </p:sp>
    </p:spTree>
    <p:extLst>
      <p:ext uri="{BB962C8B-B14F-4D97-AF65-F5344CB8AC3E}">
        <p14:creationId xmlns:p14="http://schemas.microsoft.com/office/powerpoint/2010/main" val="2176104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8C5CDB-1AEF-4522-8EAF-CE1F4E5D863E}" type="datetimeFigureOut">
              <a:rPr lang="ko-KR" altLang="en-US" smtClean="0"/>
              <a:t>2015-12-07</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83B0A39C-9AA3-4A83-82D7-24ADE085033F}" type="slidenum">
              <a:rPr lang="ko-KR" altLang="en-US" smtClean="0"/>
              <a:t>‹#›</a:t>
            </a:fld>
            <a:endParaRPr lang="ko-KR" altLang="en-US"/>
          </a:p>
        </p:txBody>
      </p:sp>
    </p:spTree>
    <p:extLst>
      <p:ext uri="{BB962C8B-B14F-4D97-AF65-F5344CB8AC3E}">
        <p14:creationId xmlns:p14="http://schemas.microsoft.com/office/powerpoint/2010/main" val="837280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ltLang="ko-KR" smtClean="0"/>
              <a:t>Click to edit Master title style</a:t>
            </a:r>
            <a:endParaRPr lang="ko-KR" alt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ko-KR" smtClean="0"/>
              <a:t>Click to edit Master text styles</a:t>
            </a:r>
          </a:p>
        </p:txBody>
      </p:sp>
      <p:sp>
        <p:nvSpPr>
          <p:cNvPr id="5" name="Date Placeholder 4"/>
          <p:cNvSpPr>
            <a:spLocks noGrp="1"/>
          </p:cNvSpPr>
          <p:nvPr>
            <p:ph type="dt" sz="half" idx="10"/>
          </p:nvPr>
        </p:nvSpPr>
        <p:spPr/>
        <p:txBody>
          <a:bodyPr/>
          <a:lstStyle/>
          <a:p>
            <a:fld id="{DF8C5CDB-1AEF-4522-8EAF-CE1F4E5D863E}" type="datetimeFigureOut">
              <a:rPr lang="ko-KR" altLang="en-US" smtClean="0"/>
              <a:t>2015-12-07</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83B0A39C-9AA3-4A83-82D7-24ADE085033F}" type="slidenum">
              <a:rPr lang="ko-KR" altLang="en-US" smtClean="0"/>
              <a:t>‹#›</a:t>
            </a:fld>
            <a:endParaRPr lang="ko-KR" altLang="en-US"/>
          </a:p>
        </p:txBody>
      </p:sp>
    </p:spTree>
    <p:extLst>
      <p:ext uri="{BB962C8B-B14F-4D97-AF65-F5344CB8AC3E}">
        <p14:creationId xmlns:p14="http://schemas.microsoft.com/office/powerpoint/2010/main" val="3367004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ltLang="ko-KR" smtClean="0"/>
              <a:t>Click to edit Master title style</a:t>
            </a:r>
            <a:endParaRPr lang="ko-KR" alt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ko-KR" smtClean="0"/>
              <a:t>Click to edit Master text styles</a:t>
            </a:r>
          </a:p>
        </p:txBody>
      </p:sp>
      <p:sp>
        <p:nvSpPr>
          <p:cNvPr id="5" name="Date Placeholder 4"/>
          <p:cNvSpPr>
            <a:spLocks noGrp="1"/>
          </p:cNvSpPr>
          <p:nvPr>
            <p:ph type="dt" sz="half" idx="10"/>
          </p:nvPr>
        </p:nvSpPr>
        <p:spPr/>
        <p:txBody>
          <a:bodyPr/>
          <a:lstStyle/>
          <a:p>
            <a:fld id="{DF8C5CDB-1AEF-4522-8EAF-CE1F4E5D863E}" type="datetimeFigureOut">
              <a:rPr lang="ko-KR" altLang="en-US" smtClean="0"/>
              <a:t>2015-12-07</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83B0A39C-9AA3-4A83-82D7-24ADE085033F}" type="slidenum">
              <a:rPr lang="ko-KR" altLang="en-US" smtClean="0"/>
              <a:t>‹#›</a:t>
            </a:fld>
            <a:endParaRPr lang="ko-KR" altLang="en-US"/>
          </a:p>
        </p:txBody>
      </p:sp>
    </p:spTree>
    <p:extLst>
      <p:ext uri="{BB962C8B-B14F-4D97-AF65-F5344CB8AC3E}">
        <p14:creationId xmlns:p14="http://schemas.microsoft.com/office/powerpoint/2010/main" val="171359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27216"/>
            <a:ext cx="6948264" cy="857250"/>
          </a:xfrm>
          <a:prstGeom prst="rect">
            <a:avLst/>
          </a:prstGeom>
        </p:spPr>
        <p:txBody>
          <a:bodyPr vert="horz" lIns="91440" tIns="45720" rIns="91440" bIns="45720" rtlCol="0" anchor="ctr">
            <a:normAutofit/>
          </a:bodyPr>
          <a:lstStyle/>
          <a:p>
            <a:r>
              <a:rPr lang="en-US" altLang="ko-KR" smtClean="0"/>
              <a:t>Click to edit Master title style</a:t>
            </a:r>
            <a:endParaRPr lang="ko-KR" alt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F8C5CDB-1AEF-4522-8EAF-CE1F4E5D863E}" type="datetimeFigureOut">
              <a:rPr lang="ko-KR" altLang="en-US" smtClean="0"/>
              <a:t>2015-12-07</a:t>
            </a:fld>
            <a:endParaRPr lang="ko-KR" alt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83B0A39C-9AA3-4A83-82D7-24ADE085033F}" type="slidenum">
              <a:rPr lang="ko-KR" altLang="en-US" smtClean="0"/>
              <a:t>‹#›</a:t>
            </a:fld>
            <a:endParaRPr lang="ko-KR" altLang="en-US"/>
          </a:p>
        </p:txBody>
      </p:sp>
    </p:spTree>
    <p:extLst>
      <p:ext uri="{BB962C8B-B14F-4D97-AF65-F5344CB8AC3E}">
        <p14:creationId xmlns:p14="http://schemas.microsoft.com/office/powerpoint/2010/main" val="4252391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3600" b="1" kern="1200">
          <a:solidFill>
            <a:schemeClr val="tx1"/>
          </a:solidFill>
          <a:latin typeface="Arial" pitchFamily="34" charset="0"/>
          <a:ea typeface="+mj-ea"/>
          <a:cs typeface="Arial" pitchFamily="34" charset="0"/>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mailto:info@irp.md" TargetMode="External"/><Relationship Id="rId2" Type="http://schemas.openxmlformats.org/officeDocument/2006/relationships/hyperlink" Target="http://www.irp.md/" TargetMode="Externa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67944" y="3234702"/>
            <a:ext cx="4860030" cy="307777"/>
          </a:xfrm>
          <a:prstGeom prst="rect">
            <a:avLst/>
          </a:prstGeom>
          <a:noFill/>
        </p:spPr>
        <p:txBody>
          <a:bodyPr wrap="square">
            <a:spAutoFit/>
          </a:bodyPr>
          <a:lstStyle/>
          <a:p>
            <a:pPr algn="r" fontAlgn="auto">
              <a:spcBef>
                <a:spcPts val="0"/>
              </a:spcBef>
              <a:spcAft>
                <a:spcPts val="0"/>
              </a:spcAft>
              <a:defRPr/>
            </a:pPr>
            <a:r>
              <a:rPr kumimoji="0" lang="ro-RO" altLang="ko-KR" sz="1400" b="1" dirty="0" smtClean="0">
                <a:solidFill>
                  <a:schemeClr val="bg1">
                    <a:lumMod val="65000"/>
                  </a:schemeClr>
                </a:solidFill>
                <a:latin typeface="Arial" pitchFamily="34" charset="0"/>
                <a:cs typeface="Arial" pitchFamily="34" charset="0"/>
              </a:rPr>
              <a:t>   Daniela Groza-Josanu</a:t>
            </a:r>
            <a:endParaRPr kumimoji="0" lang="en-US" altLang="ko-KR" sz="1400" b="1" dirty="0">
              <a:solidFill>
                <a:schemeClr val="bg1">
                  <a:lumMod val="65000"/>
                </a:schemeClr>
              </a:solidFill>
              <a:latin typeface="Arial" pitchFamily="34" charset="0"/>
              <a:cs typeface="Arial" pitchFamily="34" charset="0"/>
            </a:endParaRPr>
          </a:p>
        </p:txBody>
      </p:sp>
      <p:sp>
        <p:nvSpPr>
          <p:cNvPr id="5" name="TextBox 1"/>
          <p:cNvSpPr txBox="1">
            <a:spLocks noChangeArrowheads="1"/>
          </p:cNvSpPr>
          <p:nvPr/>
        </p:nvSpPr>
        <p:spPr bwMode="auto">
          <a:xfrm>
            <a:off x="539552" y="1948502"/>
            <a:ext cx="8604448" cy="1246495"/>
          </a:xfrm>
          <a:prstGeom prst="rect">
            <a:avLst/>
          </a:prstGeom>
          <a:noFill/>
          <a:ln w="9525">
            <a:noFill/>
            <a:miter lim="800000"/>
            <a:headEnd/>
            <a:tailEnd/>
          </a:ln>
        </p:spPr>
        <p:txBody>
          <a:bodyPr wrap="square">
            <a:spAutoFit/>
          </a:bodyPr>
          <a:lstStyle/>
          <a:p>
            <a:pPr algn="r"/>
            <a:r>
              <a:rPr lang="ro-RO" altLang="ru-RU" sz="3000" b="1" dirty="0">
                <a:ln w="0"/>
                <a:solidFill>
                  <a:schemeClr val="accent1">
                    <a:lumMod val="75000"/>
                  </a:schemeClr>
                </a:solidFill>
                <a:latin typeface="Arial Black" panose="020B0A04020102020204" pitchFamily="34" charset="0"/>
                <a:cs typeface="Arial" panose="020B0604020202020204" pitchFamily="34" charset="0"/>
              </a:rPr>
              <a:t>PREVENIREA DELINCVENȚEI </a:t>
            </a:r>
            <a:r>
              <a:rPr lang="ro-RO" altLang="ru-RU" sz="3000" b="1" dirty="0" smtClean="0">
                <a:ln w="0"/>
                <a:solidFill>
                  <a:schemeClr val="accent1">
                    <a:lumMod val="75000"/>
                  </a:schemeClr>
                </a:solidFill>
                <a:latin typeface="Arial Black" panose="020B0A04020102020204" pitchFamily="34" charset="0"/>
                <a:cs typeface="Arial" panose="020B0604020202020204" pitchFamily="34" charset="0"/>
              </a:rPr>
              <a:t>JUVENILE </a:t>
            </a:r>
            <a:r>
              <a:rPr lang="ro-RO" altLang="ru-RU" sz="3000" b="1" dirty="0">
                <a:ln w="0"/>
                <a:solidFill>
                  <a:schemeClr val="accent1">
                    <a:lumMod val="75000"/>
                  </a:schemeClr>
                </a:solidFill>
                <a:latin typeface="Arial Black" panose="020B0A04020102020204" pitchFamily="34" charset="0"/>
                <a:cs typeface="Arial" panose="020B0604020202020204" pitchFamily="34" charset="0"/>
              </a:rPr>
              <a:t/>
            </a:r>
            <a:br>
              <a:rPr lang="ro-RO" altLang="ru-RU" sz="3000" b="1" dirty="0">
                <a:ln w="0"/>
                <a:solidFill>
                  <a:schemeClr val="accent1">
                    <a:lumMod val="75000"/>
                  </a:schemeClr>
                </a:solidFill>
                <a:latin typeface="Arial Black" panose="020B0A04020102020204" pitchFamily="34" charset="0"/>
                <a:cs typeface="Arial" panose="020B0604020202020204" pitchFamily="34" charset="0"/>
              </a:rPr>
            </a:br>
            <a:r>
              <a:rPr lang="ro-RO" altLang="ru-RU" sz="3000" b="1" dirty="0">
                <a:ln w="0"/>
                <a:solidFill>
                  <a:schemeClr val="accent1">
                    <a:lumMod val="75000"/>
                  </a:schemeClr>
                </a:solidFill>
                <a:latin typeface="Arial Black" panose="020B0A04020102020204" pitchFamily="34" charset="0"/>
                <a:cs typeface="Arial" panose="020B0604020202020204" pitchFamily="34" charset="0"/>
              </a:rPr>
              <a:t>ÎN REPUBLICA MOLDOVA</a:t>
            </a:r>
            <a:r>
              <a:rPr lang="ro-RO" altLang="ru-RU" sz="3000" b="1" dirty="0">
                <a:ln w="0"/>
                <a:solidFill>
                  <a:schemeClr val="accent1">
                    <a:lumMod val="75000"/>
                  </a:schemeClr>
                </a:solidFill>
                <a:effectLst>
                  <a:outerShdw blurRad="38100" dist="19050" dir="2700000" algn="tl" rotWithShape="0">
                    <a:schemeClr val="dk1">
                      <a:alpha val="40000"/>
                    </a:schemeClr>
                  </a:outerShdw>
                </a:effectLst>
                <a:latin typeface="+mj-lt"/>
                <a:cs typeface="Arial" panose="020B0604020202020204" pitchFamily="34" charset="0"/>
              </a:rPr>
              <a:t/>
            </a:r>
            <a:br>
              <a:rPr lang="ro-RO" altLang="ru-RU" sz="3000" b="1" dirty="0">
                <a:ln w="0"/>
                <a:solidFill>
                  <a:schemeClr val="accent1">
                    <a:lumMod val="75000"/>
                  </a:schemeClr>
                </a:solidFill>
                <a:effectLst>
                  <a:outerShdw blurRad="38100" dist="19050" dir="2700000" algn="tl" rotWithShape="0">
                    <a:schemeClr val="dk1">
                      <a:alpha val="40000"/>
                    </a:schemeClr>
                  </a:outerShdw>
                </a:effectLst>
                <a:latin typeface="+mj-lt"/>
                <a:cs typeface="Arial" panose="020B0604020202020204" pitchFamily="34" charset="0"/>
              </a:rPr>
            </a:br>
            <a:r>
              <a:rPr lang="ro-RO" altLang="ru-RU" sz="1500" b="1" i="1" dirty="0">
                <a:ln w="0"/>
                <a:solidFill>
                  <a:schemeClr val="accent1">
                    <a:lumMod val="75000"/>
                  </a:schemeClr>
                </a:solidFill>
                <a:latin typeface="Arial Black" panose="020B0A04020102020204" pitchFamily="34" charset="0"/>
                <a:cs typeface="Arial" panose="020B0604020202020204" pitchFamily="34" charset="0"/>
              </a:rPr>
              <a:t>(realități și perspective)</a:t>
            </a:r>
            <a:endParaRPr lang="en-US" altLang="ko-KR" sz="1500" b="1" dirty="0">
              <a:ln w="0"/>
              <a:solidFill>
                <a:schemeClr val="accent1">
                  <a:lumMod val="75000"/>
                </a:schemeClr>
              </a:solidFill>
              <a:latin typeface="Arial Black" panose="020B0A04020102020204" pitchFamily="34" charset="0"/>
              <a:ea typeface="맑은 고딕" pitchFamily="50" charset="-127"/>
              <a:cs typeface="Arial" pitchFamily="34" charset="0"/>
            </a:endParaRPr>
          </a:p>
        </p:txBody>
      </p:sp>
      <p:sp>
        <p:nvSpPr>
          <p:cNvPr id="2" name="Прямоугольник 1"/>
          <p:cNvSpPr/>
          <p:nvPr/>
        </p:nvSpPr>
        <p:spPr>
          <a:xfrm>
            <a:off x="3419872" y="4515965"/>
            <a:ext cx="2304256" cy="4320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000" b="1" dirty="0" smtClean="0">
                <a:solidFill>
                  <a:schemeClr val="accent1">
                    <a:lumMod val="75000"/>
                  </a:schemeClr>
                </a:solidFill>
              </a:rPr>
              <a:t>Chișinău, </a:t>
            </a:r>
          </a:p>
          <a:p>
            <a:pPr algn="ctr"/>
            <a:r>
              <a:rPr lang="ro-RO" sz="1000" b="1" dirty="0" smtClean="0">
                <a:solidFill>
                  <a:schemeClr val="accent1">
                    <a:lumMod val="75000"/>
                  </a:schemeClr>
                </a:solidFill>
              </a:rPr>
              <a:t>08 Decembrie 2015</a:t>
            </a:r>
            <a:endParaRPr lang="ru-RU" sz="1000" b="1" dirty="0">
              <a:solidFill>
                <a:schemeClr val="accent1">
                  <a:lumMod val="75000"/>
                </a:schemeClr>
              </a:solidFill>
            </a:endParaRPr>
          </a:p>
        </p:txBody>
      </p:sp>
      <p:pic>
        <p:nvPicPr>
          <p:cNvPr id="8" name="Picture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72400" y="4582795"/>
            <a:ext cx="1371600" cy="560705"/>
          </a:xfrm>
          <a:prstGeom prst="rect">
            <a:avLst/>
          </a:prstGeom>
          <a:noFill/>
          <a:ln>
            <a:noFill/>
          </a:ln>
          <a:extLst/>
        </p:spPr>
      </p:pic>
    </p:spTree>
    <p:extLst>
      <p:ext uri="{BB962C8B-B14F-4D97-AF65-F5344CB8AC3E}">
        <p14:creationId xmlns:p14="http://schemas.microsoft.com/office/powerpoint/2010/main" val="3034478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267494"/>
            <a:ext cx="6480720" cy="1944216"/>
          </a:xfrm>
        </p:spPr>
        <p:txBody>
          <a:bodyPr>
            <a:normAutofit fontScale="90000"/>
          </a:bodyPr>
          <a:lstStyle/>
          <a:p>
            <a:r>
              <a:rPr lang="ro-RO" sz="3200" dirty="0" smtClean="0">
                <a:solidFill>
                  <a:schemeClr val="accent1">
                    <a:lumMod val="75000"/>
                  </a:schemeClr>
                </a:solidFill>
                <a:latin typeface="Arial Black" panose="020B0A04020102020204" pitchFamily="34" charset="0"/>
              </a:rPr>
              <a:t/>
            </a:r>
            <a:br>
              <a:rPr lang="ro-RO" sz="3200" dirty="0" smtClean="0">
                <a:solidFill>
                  <a:schemeClr val="accent1">
                    <a:lumMod val="75000"/>
                  </a:schemeClr>
                </a:solidFill>
                <a:latin typeface="Arial Black" panose="020B0A04020102020204" pitchFamily="34" charset="0"/>
              </a:rPr>
            </a:br>
            <a:r>
              <a:rPr lang="ro-RO" sz="3200" dirty="0">
                <a:solidFill>
                  <a:schemeClr val="accent1">
                    <a:lumMod val="75000"/>
                  </a:schemeClr>
                </a:solidFill>
                <a:latin typeface="Arial Black" panose="020B0A04020102020204" pitchFamily="34" charset="0"/>
              </a:rPr>
              <a:t/>
            </a:r>
            <a:br>
              <a:rPr lang="ro-RO" sz="3200" dirty="0">
                <a:solidFill>
                  <a:schemeClr val="accent1">
                    <a:lumMod val="75000"/>
                  </a:schemeClr>
                </a:solidFill>
                <a:latin typeface="Arial Black" panose="020B0A04020102020204" pitchFamily="34" charset="0"/>
              </a:rPr>
            </a:br>
            <a:r>
              <a:rPr lang="ro-RO" sz="3200" dirty="0" smtClean="0">
                <a:solidFill>
                  <a:schemeClr val="accent1">
                    <a:lumMod val="75000"/>
                  </a:schemeClr>
                </a:solidFill>
                <a:latin typeface="Arial Black" panose="020B0A04020102020204" pitchFamily="34" charset="0"/>
              </a:rPr>
              <a:t>Recomandarea </a:t>
            </a:r>
            <a:r>
              <a:rPr lang="ro-RO" sz="3200" dirty="0">
                <a:solidFill>
                  <a:schemeClr val="accent1">
                    <a:lumMod val="75000"/>
                  </a:schemeClr>
                </a:solidFill>
                <a:latin typeface="Arial Black" panose="020B0A04020102020204" pitchFamily="34" charset="0"/>
              </a:rPr>
              <a:t>Oficiului </a:t>
            </a:r>
            <a:r>
              <a:rPr lang="ro-RO" sz="3200" dirty="0" smtClean="0">
                <a:solidFill>
                  <a:schemeClr val="accent1">
                    <a:lumMod val="75000"/>
                  </a:schemeClr>
                </a:solidFill>
                <a:latin typeface="Arial Black" panose="020B0A04020102020204" pitchFamily="34" charset="0"/>
              </a:rPr>
              <a:t>         Central </a:t>
            </a:r>
            <a:r>
              <a:rPr lang="ro-RO" sz="3200" dirty="0">
                <a:solidFill>
                  <a:schemeClr val="accent1">
                    <a:lumMod val="75000"/>
                  </a:schemeClr>
                </a:solidFill>
                <a:latin typeface="Arial Black" panose="020B0A04020102020204" pitchFamily="34" charset="0"/>
              </a:rPr>
              <a:t>de Probațiune privind măsuri de </a:t>
            </a:r>
            <a:r>
              <a:rPr lang="ro-RO" sz="3200" dirty="0" smtClean="0">
                <a:solidFill>
                  <a:schemeClr val="accent1">
                    <a:lumMod val="75000"/>
                  </a:schemeClr>
                </a:solidFill>
                <a:latin typeface="Arial Black" panose="020B0A04020102020204" pitchFamily="34" charset="0"/>
              </a:rPr>
              <a:t>prevenire a</a:t>
            </a:r>
            <a:br>
              <a:rPr lang="ro-RO" sz="3200" dirty="0" smtClean="0">
                <a:solidFill>
                  <a:schemeClr val="accent1">
                    <a:lumMod val="75000"/>
                  </a:schemeClr>
                </a:solidFill>
                <a:latin typeface="Arial Black" panose="020B0A04020102020204" pitchFamily="34" charset="0"/>
              </a:rPr>
            </a:br>
            <a:r>
              <a:rPr lang="ro-RO" sz="3200" dirty="0" smtClean="0">
                <a:solidFill>
                  <a:schemeClr val="accent1">
                    <a:lumMod val="75000"/>
                  </a:schemeClr>
                </a:solidFill>
                <a:latin typeface="Arial Black" panose="020B0A04020102020204" pitchFamily="34" charset="0"/>
              </a:rPr>
              <a:t>delincvenței  juvenile</a:t>
            </a:r>
            <a:r>
              <a:rPr lang="ro-RO" sz="3200" i="1" dirty="0">
                <a:solidFill>
                  <a:schemeClr val="accent1">
                    <a:lumMod val="75000"/>
                  </a:schemeClr>
                </a:solidFill>
                <a:latin typeface="Arial Black" panose="020B0A04020102020204" pitchFamily="34" charset="0"/>
              </a:rPr>
              <a:t>.</a:t>
            </a:r>
            <a:br>
              <a:rPr lang="ro-RO" sz="3200" i="1" dirty="0">
                <a:solidFill>
                  <a:schemeClr val="accent1">
                    <a:lumMod val="75000"/>
                  </a:schemeClr>
                </a:solidFill>
                <a:latin typeface="Arial Black" panose="020B0A04020102020204" pitchFamily="34" charset="0"/>
              </a:rPr>
            </a:br>
            <a:r>
              <a:rPr lang="ro-RO" i="1" dirty="0">
                <a:solidFill>
                  <a:schemeClr val="accent1">
                    <a:lumMod val="75000"/>
                  </a:schemeClr>
                </a:solidFill>
              </a:rPr>
              <a:t/>
            </a:r>
            <a:br>
              <a:rPr lang="ro-RO" i="1" dirty="0">
                <a:solidFill>
                  <a:schemeClr val="accent1">
                    <a:lumMod val="75000"/>
                  </a:schemeClr>
                </a:solidFill>
              </a:rPr>
            </a:br>
            <a:endParaRPr lang="ru-RU" dirty="0">
              <a:solidFill>
                <a:schemeClr val="accent1">
                  <a:lumMod val="75000"/>
                </a:schemeClr>
              </a:solidFill>
            </a:endParaRPr>
          </a:p>
        </p:txBody>
      </p:sp>
      <p:sp>
        <p:nvSpPr>
          <p:cNvPr id="3" name="Объект 2"/>
          <p:cNvSpPr>
            <a:spLocks noGrp="1"/>
          </p:cNvSpPr>
          <p:nvPr>
            <p:ph idx="1"/>
          </p:nvPr>
        </p:nvSpPr>
        <p:spPr>
          <a:xfrm>
            <a:off x="929653" y="2219482"/>
            <a:ext cx="7284694" cy="2016223"/>
          </a:xfrm>
          <a:solidFill>
            <a:srgbClr val="FEFBE2"/>
          </a:solidFill>
        </p:spPr>
        <p:txBody>
          <a:bodyPr>
            <a:normAutofit/>
          </a:bodyPr>
          <a:lstStyle/>
          <a:p>
            <a:pPr marL="0" indent="0">
              <a:buNone/>
            </a:pPr>
            <a:endParaRPr lang="ro-RO" sz="2000" b="1" dirty="0" smtClean="0">
              <a:solidFill>
                <a:schemeClr val="accent6">
                  <a:lumMod val="75000"/>
                </a:schemeClr>
              </a:solidFill>
            </a:endParaRPr>
          </a:p>
          <a:p>
            <a:pPr marL="0" indent="0">
              <a:buNone/>
            </a:pPr>
            <a:r>
              <a:rPr lang="ro-RO" sz="2000" b="1" dirty="0" smtClean="0">
                <a:solidFill>
                  <a:schemeClr val="accent6">
                    <a:lumMod val="75000"/>
                  </a:schemeClr>
                </a:solidFill>
              </a:rPr>
              <a:t>Măsurile </a:t>
            </a:r>
            <a:r>
              <a:rPr lang="ro-RO" sz="2000" b="1" dirty="0">
                <a:solidFill>
                  <a:schemeClr val="accent6">
                    <a:lumMod val="75000"/>
                  </a:schemeClr>
                </a:solidFill>
              </a:rPr>
              <a:t>de prevenire a delincvenţei,</a:t>
            </a:r>
            <a:br>
              <a:rPr lang="ro-RO" sz="2000" b="1" dirty="0">
                <a:solidFill>
                  <a:schemeClr val="accent6">
                    <a:lumMod val="75000"/>
                  </a:schemeClr>
                </a:solidFill>
              </a:rPr>
            </a:br>
            <a:r>
              <a:rPr lang="ro-RO" sz="2000" b="1" dirty="0">
                <a:solidFill>
                  <a:schemeClr val="accent6">
                    <a:lumMod val="75000"/>
                  </a:schemeClr>
                </a:solidFill>
              </a:rPr>
              <a:t>Metode şi tehnici de prevenire a delincvenţei, </a:t>
            </a:r>
            <a:br>
              <a:rPr lang="ro-RO" sz="2000" b="1" dirty="0">
                <a:solidFill>
                  <a:schemeClr val="accent6">
                    <a:lumMod val="75000"/>
                  </a:schemeClr>
                </a:solidFill>
              </a:rPr>
            </a:br>
            <a:r>
              <a:rPr lang="ro-RO" sz="2000" b="1" dirty="0">
                <a:solidFill>
                  <a:schemeClr val="accent6">
                    <a:lumMod val="75000"/>
                  </a:schemeClr>
                </a:solidFill>
              </a:rPr>
              <a:t>Modalităţi de proiectare/ planificare şi evaluare a activităţilor din cadrul unui program de prevenire a delincvenţei. </a:t>
            </a:r>
            <a:endParaRPr lang="ru-RU" sz="2000" dirty="0">
              <a:solidFill>
                <a:schemeClr val="accent6">
                  <a:lumMod val="75000"/>
                </a:schemeClr>
              </a:solidFill>
            </a:endParaRPr>
          </a:p>
        </p:txBody>
      </p:sp>
      <p:sp>
        <p:nvSpPr>
          <p:cNvPr id="4" name="Блок-схема: ИЛИ 3"/>
          <p:cNvSpPr/>
          <p:nvPr/>
        </p:nvSpPr>
        <p:spPr>
          <a:xfrm>
            <a:off x="457200" y="588191"/>
            <a:ext cx="442392" cy="399383"/>
          </a:xfrm>
          <a:prstGeom prst="flowChartOr">
            <a:avLst/>
          </a:prstGeom>
          <a:solidFill>
            <a:srgbClr val="FF33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5" name="Picture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Tree>
    <p:extLst>
      <p:ext uri="{BB962C8B-B14F-4D97-AF65-F5344CB8AC3E}">
        <p14:creationId xmlns:p14="http://schemas.microsoft.com/office/powerpoint/2010/main" val="839071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0" y="1707654"/>
            <a:ext cx="6858000" cy="1477328"/>
          </a:xfrm>
          <a:prstGeom prst="rect">
            <a:avLst/>
          </a:prstGeom>
        </p:spPr>
        <p:txBody>
          <a:bodyPr wrap="square">
            <a:spAutoFit/>
          </a:bodyPr>
          <a:lstStyle/>
          <a:p>
            <a:pPr algn="r"/>
            <a:r>
              <a:rPr lang="ro-RO" altLang="ko-KR" sz="3000" b="1" dirty="0" smtClean="0">
                <a:ln w="0"/>
                <a:solidFill>
                  <a:schemeClr val="accent1">
                    <a:lumMod val="75000"/>
                  </a:schemeClr>
                </a:solidFill>
                <a:latin typeface="Arial Black" panose="020B0A04020102020204" pitchFamily="34" charset="0"/>
                <a:cs typeface="Arial" panose="020B0604020202020204" pitchFamily="34" charset="0"/>
              </a:rPr>
              <a:t>RĂSPUNSUL SISTEMULUI DE JUSTIȚIE PENALĂ LA DELINCVENȚA JUVENILĂ</a:t>
            </a:r>
            <a:endParaRPr lang="en-US" altLang="ko-KR" sz="3000" b="1" dirty="0">
              <a:ln w="0"/>
              <a:solidFill>
                <a:schemeClr val="accent1">
                  <a:lumMod val="75000"/>
                </a:schemeClr>
              </a:solidFill>
              <a:latin typeface="Arial Black" panose="020B0A04020102020204" pitchFamily="34" charset="0"/>
              <a:ea typeface="맑은 고딕" pitchFamily="50" charset="-127"/>
              <a:cs typeface="Arial" pitchFamily="34" charset="0"/>
            </a:endParaRPr>
          </a:p>
        </p:txBody>
      </p:sp>
      <p:pic>
        <p:nvPicPr>
          <p:cNvPr id="3" name="Picture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Tree>
    <p:extLst>
      <p:ext uri="{BB962C8B-B14F-4D97-AF65-F5344CB8AC3E}">
        <p14:creationId xmlns:p14="http://schemas.microsoft.com/office/powerpoint/2010/main" val="2792802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05726" y="195486"/>
            <a:ext cx="4932548" cy="1728192"/>
          </a:xfrm>
          <a:solidFill>
            <a:srgbClr val="FEFBE2"/>
          </a:solidFill>
        </p:spPr>
        <p:txBody>
          <a:bodyPr>
            <a:noAutofit/>
          </a:bodyPr>
          <a:lstStyle/>
          <a:p>
            <a:pPr algn="ctr"/>
            <a:r>
              <a:rPr lang="ro-RO" sz="2500" dirty="0" smtClean="0">
                <a:solidFill>
                  <a:srgbClr val="FFC000"/>
                </a:solidFill>
              </a:rPr>
              <a:t>Codul Penal al RM stabilește  </a:t>
            </a:r>
            <a:br>
              <a:rPr lang="ro-RO" sz="2500" dirty="0" smtClean="0">
                <a:solidFill>
                  <a:srgbClr val="FFC000"/>
                </a:solidFill>
              </a:rPr>
            </a:br>
            <a:r>
              <a:rPr lang="ro-RO" sz="2500" u="sng" dirty="0" smtClean="0">
                <a:solidFill>
                  <a:srgbClr val="C00000"/>
                </a:solidFill>
              </a:rPr>
              <a:t>limita minimă a vîrstei </a:t>
            </a:r>
            <a:r>
              <a:rPr lang="ro-RO" sz="2500" dirty="0" smtClean="0">
                <a:solidFill>
                  <a:srgbClr val="FFC000"/>
                </a:solidFill>
              </a:rPr>
              <a:t>de </a:t>
            </a:r>
            <a:br>
              <a:rPr lang="ro-RO" sz="2500" dirty="0" smtClean="0">
                <a:solidFill>
                  <a:srgbClr val="FFC000"/>
                </a:solidFill>
              </a:rPr>
            </a:br>
            <a:r>
              <a:rPr lang="ro-RO" sz="2500" dirty="0" smtClean="0">
                <a:solidFill>
                  <a:srgbClr val="FFC000"/>
                </a:solidFill>
              </a:rPr>
              <a:t>tragere la răspundere penală:</a:t>
            </a:r>
            <a:endParaRPr lang="ru-RU" sz="2500" dirty="0">
              <a:solidFill>
                <a:srgbClr val="FFC000"/>
              </a:solidFill>
            </a:endParaRPr>
          </a:p>
        </p:txBody>
      </p:sp>
      <p:sp>
        <p:nvSpPr>
          <p:cNvPr id="5" name="Скругленный прямоугольник 4"/>
          <p:cNvSpPr/>
          <p:nvPr/>
        </p:nvSpPr>
        <p:spPr>
          <a:xfrm>
            <a:off x="467544" y="2571750"/>
            <a:ext cx="2304256" cy="18567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200" dirty="0" smtClean="0"/>
              <a:t>Persoanele fizice </a:t>
            </a:r>
          </a:p>
          <a:p>
            <a:pPr algn="ctr"/>
            <a:r>
              <a:rPr lang="ro-RO" sz="1200" dirty="0" smtClean="0"/>
              <a:t>responsabile, care la         momentul comiterii           infracțiunii au împlinit vîrsta de 16 ani. </a:t>
            </a:r>
            <a:endParaRPr lang="ru-RU" sz="1200" dirty="0"/>
          </a:p>
        </p:txBody>
      </p:sp>
      <p:sp>
        <p:nvSpPr>
          <p:cNvPr id="6" name="Скругленный прямоугольник 5"/>
          <p:cNvSpPr/>
          <p:nvPr/>
        </p:nvSpPr>
        <p:spPr>
          <a:xfrm>
            <a:off x="3491880" y="2571750"/>
            <a:ext cx="2304256" cy="18567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200" dirty="0" smtClean="0"/>
              <a:t>Persoanele fizice              responsabile, care la momentul comiterii infracțiunii,    au vîrsta cuprinsă între 14-16 ani doar  în cazul         săvîrșirii unor categorii de            infracțiuni de o gravitate    sporită. </a:t>
            </a:r>
            <a:endParaRPr lang="ru-RU" sz="1200" dirty="0"/>
          </a:p>
        </p:txBody>
      </p:sp>
      <p:sp>
        <p:nvSpPr>
          <p:cNvPr id="7" name="Прямоугольник 6"/>
          <p:cNvSpPr/>
          <p:nvPr/>
        </p:nvSpPr>
        <p:spPr>
          <a:xfrm>
            <a:off x="682368" y="2139702"/>
            <a:ext cx="1874608" cy="398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solidFill>
                  <a:srgbClr val="0070C0"/>
                </a:solidFill>
                <a:latin typeface="Arial Black" panose="020B0A04020102020204" pitchFamily="34" charset="0"/>
              </a:rPr>
              <a:t>REGULA nr.1:</a:t>
            </a:r>
            <a:endParaRPr lang="ru-RU" dirty="0">
              <a:solidFill>
                <a:srgbClr val="0070C0"/>
              </a:solidFill>
              <a:latin typeface="Arial Black" panose="020B0A04020102020204" pitchFamily="34" charset="0"/>
            </a:endParaRPr>
          </a:p>
        </p:txBody>
      </p:sp>
      <p:sp>
        <p:nvSpPr>
          <p:cNvPr id="9" name="Прямоугольник 8"/>
          <p:cNvSpPr/>
          <p:nvPr/>
        </p:nvSpPr>
        <p:spPr>
          <a:xfrm>
            <a:off x="3706704" y="2134081"/>
            <a:ext cx="1874608" cy="398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solidFill>
                  <a:srgbClr val="0070C0"/>
                </a:solidFill>
                <a:latin typeface="Arial Black" panose="020B0A04020102020204" pitchFamily="34" charset="0"/>
              </a:rPr>
              <a:t>REGULA nr.2:</a:t>
            </a:r>
            <a:endParaRPr lang="ru-RU" dirty="0">
              <a:solidFill>
                <a:srgbClr val="0070C0"/>
              </a:solidFill>
              <a:latin typeface="Arial Black" panose="020B0A04020102020204" pitchFamily="34" charset="0"/>
            </a:endParaRPr>
          </a:p>
        </p:txBody>
      </p:sp>
      <p:sp>
        <p:nvSpPr>
          <p:cNvPr id="10" name="Скругленный прямоугольник 9"/>
          <p:cNvSpPr/>
          <p:nvPr/>
        </p:nvSpPr>
        <p:spPr>
          <a:xfrm>
            <a:off x="6516216" y="2571750"/>
            <a:ext cx="2304256" cy="18567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200" dirty="0" smtClean="0"/>
              <a:t>Persoanele care nu au       întrunit vîrsta de tragere la răspundere penală            (16, 14 ani) cad sub încidența acțiunilor de prevenție, și nu pot fi atraș la </a:t>
            </a:r>
          </a:p>
          <a:p>
            <a:pPr algn="ctr"/>
            <a:r>
              <a:rPr lang="ro-RO" sz="1200" dirty="0" smtClean="0"/>
              <a:t>răspundere penală.</a:t>
            </a:r>
            <a:endParaRPr lang="ru-RU" sz="1200" dirty="0"/>
          </a:p>
        </p:txBody>
      </p:sp>
      <p:sp>
        <p:nvSpPr>
          <p:cNvPr id="11" name="Прямоугольник 10"/>
          <p:cNvSpPr/>
          <p:nvPr/>
        </p:nvSpPr>
        <p:spPr>
          <a:xfrm>
            <a:off x="6661135" y="2139702"/>
            <a:ext cx="1874608" cy="398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solidFill>
                  <a:srgbClr val="0070C0"/>
                </a:solidFill>
                <a:latin typeface="Arial Black" panose="020B0A04020102020204" pitchFamily="34" charset="0"/>
              </a:rPr>
              <a:t>REGULA nr.3:</a:t>
            </a:r>
            <a:endParaRPr lang="ru-RU" dirty="0">
              <a:solidFill>
                <a:srgbClr val="0070C0"/>
              </a:solidFill>
              <a:latin typeface="Arial Black" panose="020B0A04020102020204" pitchFamily="34" charset="0"/>
            </a:endParaRPr>
          </a:p>
        </p:txBody>
      </p:sp>
      <p:pic>
        <p:nvPicPr>
          <p:cNvPr id="12" name="Picture 10"/>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Tree>
    <p:extLst>
      <p:ext uri="{BB962C8B-B14F-4D97-AF65-F5344CB8AC3E}">
        <p14:creationId xmlns:p14="http://schemas.microsoft.com/office/powerpoint/2010/main" val="27281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1000"/>
                                        <p:tgtEl>
                                          <p:spTgt spid="11"/>
                                        </p:tgtEl>
                                      </p:cBhvr>
                                    </p:animEffect>
                                    <p:anim calcmode="lin" valueType="num">
                                      <p:cBhvr>
                                        <p:cTn id="36" dur="1000" fill="hold"/>
                                        <p:tgtEl>
                                          <p:spTgt spid="11"/>
                                        </p:tgtEl>
                                        <p:attrNameLst>
                                          <p:attrName>ppt_x</p:attrName>
                                        </p:attrNameLst>
                                      </p:cBhvr>
                                      <p:tavLst>
                                        <p:tav tm="0">
                                          <p:val>
                                            <p:strVal val="#ppt_x"/>
                                          </p:val>
                                        </p:tav>
                                        <p:tav tm="100000">
                                          <p:val>
                                            <p:strVal val="#ppt_x"/>
                                          </p:val>
                                        </p:tav>
                                      </p:tavLst>
                                    </p:anim>
                                    <p:anim calcmode="lin" valueType="num">
                                      <p:cBhvr>
                                        <p:cTn id="3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1000"/>
                                        <p:tgtEl>
                                          <p:spTgt spid="10"/>
                                        </p:tgtEl>
                                      </p:cBhvr>
                                    </p:animEffect>
                                    <p:anim calcmode="lin" valueType="num">
                                      <p:cBhvr>
                                        <p:cTn id="43" dur="1000" fill="hold"/>
                                        <p:tgtEl>
                                          <p:spTgt spid="10"/>
                                        </p:tgtEl>
                                        <p:attrNameLst>
                                          <p:attrName>ppt_x</p:attrName>
                                        </p:attrNameLst>
                                      </p:cBhvr>
                                      <p:tavLst>
                                        <p:tav tm="0">
                                          <p:val>
                                            <p:strVal val="#ppt_x"/>
                                          </p:val>
                                        </p:tav>
                                        <p:tav tm="100000">
                                          <p:val>
                                            <p:strVal val="#ppt_x"/>
                                          </p:val>
                                        </p:tav>
                                      </p:tavLst>
                                    </p:anim>
                                    <p:anim calcmode="lin" valueType="num">
                                      <p:cBhvr>
                                        <p:cTn id="4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animBg="1"/>
      <p:bldP spid="10"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1"/>
          <p:cNvSpPr>
            <a:spLocks noGrp="1"/>
          </p:cNvSpPr>
          <p:nvPr>
            <p:ph type="title"/>
          </p:nvPr>
        </p:nvSpPr>
        <p:spPr>
          <a:xfrm>
            <a:off x="899592" y="195486"/>
            <a:ext cx="6768752" cy="1728192"/>
          </a:xfrm>
          <a:solidFill>
            <a:srgbClr val="FEFBE2"/>
          </a:solidFill>
        </p:spPr>
        <p:txBody>
          <a:bodyPr>
            <a:noAutofit/>
          </a:bodyPr>
          <a:lstStyle/>
          <a:p>
            <a:pPr algn="ctr"/>
            <a:r>
              <a:rPr lang="ro-RO" sz="2400" dirty="0" smtClean="0">
                <a:solidFill>
                  <a:srgbClr val="FFC000"/>
                </a:solidFill>
              </a:rPr>
              <a:t>Codul de Procedură Penală </a:t>
            </a:r>
            <a:r>
              <a:rPr lang="ro-RO" sz="2400" u="sng" dirty="0" smtClean="0">
                <a:solidFill>
                  <a:srgbClr val="C00000"/>
                </a:solidFill>
              </a:rPr>
              <a:t>acordă dreptul </a:t>
            </a:r>
            <a:br>
              <a:rPr lang="ro-RO" sz="2400" u="sng" dirty="0" smtClean="0">
                <a:solidFill>
                  <a:srgbClr val="C00000"/>
                </a:solidFill>
              </a:rPr>
            </a:br>
            <a:r>
              <a:rPr lang="ro-RO" sz="2400" u="sng" dirty="0" smtClean="0">
                <a:solidFill>
                  <a:srgbClr val="C00000"/>
                </a:solidFill>
              </a:rPr>
              <a:t>discreționar Procurorului de a utiliza </a:t>
            </a:r>
            <a:br>
              <a:rPr lang="ro-RO" sz="2400" u="sng" dirty="0" smtClean="0">
                <a:solidFill>
                  <a:srgbClr val="C00000"/>
                </a:solidFill>
              </a:rPr>
            </a:br>
            <a:r>
              <a:rPr lang="ro-RO" sz="2400" u="sng" dirty="0" smtClean="0">
                <a:solidFill>
                  <a:srgbClr val="C00000"/>
                </a:solidFill>
              </a:rPr>
              <a:t>măsuri de dejudiciarizare </a:t>
            </a:r>
            <a:r>
              <a:rPr lang="ro-RO" sz="2400" dirty="0" smtClean="0">
                <a:solidFill>
                  <a:srgbClr val="FFC000"/>
                </a:solidFill>
              </a:rPr>
              <a:t>a cauzelor cu </a:t>
            </a:r>
            <a:br>
              <a:rPr lang="ro-RO" sz="2400" dirty="0" smtClean="0">
                <a:solidFill>
                  <a:srgbClr val="FFC000"/>
                </a:solidFill>
              </a:rPr>
            </a:br>
            <a:r>
              <a:rPr lang="ro-RO" sz="2400" dirty="0" smtClean="0">
                <a:solidFill>
                  <a:srgbClr val="FFC000"/>
                </a:solidFill>
              </a:rPr>
              <a:t>implicare copiilor în conflict cu legea penală</a:t>
            </a:r>
            <a:endParaRPr lang="ru-RU" sz="2400" dirty="0">
              <a:solidFill>
                <a:srgbClr val="FFC000"/>
              </a:solidFill>
            </a:endParaRPr>
          </a:p>
        </p:txBody>
      </p:sp>
      <p:sp>
        <p:nvSpPr>
          <p:cNvPr id="9" name="Скругленный прямоугольник 8"/>
          <p:cNvSpPr/>
          <p:nvPr/>
        </p:nvSpPr>
        <p:spPr>
          <a:xfrm>
            <a:off x="179512" y="2194136"/>
            <a:ext cx="2376264" cy="12961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200" dirty="0" smtClean="0"/>
              <a:t>Liberare de răspundere </a:t>
            </a:r>
          </a:p>
          <a:p>
            <a:pPr algn="ctr"/>
            <a:r>
              <a:rPr lang="ro-RO" sz="1200" dirty="0" smtClean="0"/>
              <a:t>penală a minorului cu </a:t>
            </a:r>
          </a:p>
          <a:p>
            <a:pPr algn="ctr"/>
            <a:r>
              <a:rPr lang="ro-RO" sz="1200" dirty="0" smtClean="0"/>
              <a:t>aplicarea măsurilor de           constrîngere cu caracter       educativ</a:t>
            </a:r>
            <a:endParaRPr lang="ru-RU" sz="1200" dirty="0"/>
          </a:p>
        </p:txBody>
      </p:sp>
      <p:sp>
        <p:nvSpPr>
          <p:cNvPr id="10" name="Скругленный прямоугольник 9"/>
          <p:cNvSpPr/>
          <p:nvPr/>
        </p:nvSpPr>
        <p:spPr>
          <a:xfrm>
            <a:off x="3329862" y="2201463"/>
            <a:ext cx="2376264" cy="1288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200" dirty="0" smtClean="0"/>
              <a:t>Împăcarea inclusiv utilizind </a:t>
            </a:r>
          </a:p>
          <a:p>
            <a:pPr algn="ctr"/>
            <a:r>
              <a:rPr lang="ro-RO" sz="1200" dirty="0" smtClean="0"/>
              <a:t>SERVICIUL DE MEDIERE</a:t>
            </a:r>
            <a:endParaRPr lang="ru-RU" sz="1200" dirty="0"/>
          </a:p>
        </p:txBody>
      </p:sp>
      <p:sp>
        <p:nvSpPr>
          <p:cNvPr id="11" name="Скругленный прямоугольник 10"/>
          <p:cNvSpPr/>
          <p:nvPr/>
        </p:nvSpPr>
        <p:spPr>
          <a:xfrm>
            <a:off x="6480212" y="2205174"/>
            <a:ext cx="2376264" cy="12961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200" dirty="0" smtClean="0"/>
              <a:t>Susupendarea condiționată a Urmăririi Penale cu liberarea ulterioară de răspundere </a:t>
            </a:r>
          </a:p>
          <a:p>
            <a:pPr algn="ctr"/>
            <a:r>
              <a:rPr lang="ro-RO" sz="1200" dirty="0" smtClean="0"/>
              <a:t> penală a minorului</a:t>
            </a:r>
            <a:endParaRPr lang="ru-RU" sz="1200" dirty="0"/>
          </a:p>
        </p:txBody>
      </p:sp>
      <p:sp>
        <p:nvSpPr>
          <p:cNvPr id="13" name="Блок-схема: процесс 12"/>
          <p:cNvSpPr/>
          <p:nvPr/>
        </p:nvSpPr>
        <p:spPr>
          <a:xfrm>
            <a:off x="717358" y="3711734"/>
            <a:ext cx="8352928" cy="767801"/>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o-RO" sz="1500" dirty="0" smtClean="0">
                <a:solidFill>
                  <a:srgbClr val="C00000"/>
                </a:solidFill>
              </a:rPr>
              <a:t>Pentru a evita orice impact negativ al prezenței unui copil în sistemul de  justiție, dar și         recunoscînd influiența factorilor psiho-sociali care determina un comportament deviant în     rîndul copiilor, aceste măsuri au menirea de a orienta pozitiv comportamentul copilului.  </a:t>
            </a:r>
            <a:endParaRPr lang="ru-RU" sz="1500" dirty="0">
              <a:solidFill>
                <a:srgbClr val="C00000"/>
              </a:solidFill>
            </a:endParaRPr>
          </a:p>
        </p:txBody>
      </p:sp>
      <p:sp>
        <p:nvSpPr>
          <p:cNvPr id="14" name="Прямоугольник 13"/>
          <p:cNvSpPr/>
          <p:nvPr/>
        </p:nvSpPr>
        <p:spPr>
          <a:xfrm>
            <a:off x="69286" y="3627583"/>
            <a:ext cx="648072" cy="936104"/>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smtClean="0">
                <a:solidFill>
                  <a:srgbClr val="FFC000"/>
                </a:solidFill>
                <a:latin typeface="Arial Black" panose="020B0A04020102020204" pitchFamily="34" charset="0"/>
              </a:rPr>
              <a:t>NB!</a:t>
            </a:r>
            <a:endParaRPr lang="ru-RU" b="1" dirty="0">
              <a:solidFill>
                <a:srgbClr val="FFC000"/>
              </a:solidFill>
              <a:latin typeface="Arial Black" panose="020B0A04020102020204" pitchFamily="34" charset="0"/>
            </a:endParaRPr>
          </a:p>
        </p:txBody>
      </p:sp>
      <p:pic>
        <p:nvPicPr>
          <p:cNvPr id="15" name="Picture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Tree>
    <p:extLst>
      <p:ext uri="{BB962C8B-B14F-4D97-AF65-F5344CB8AC3E}">
        <p14:creationId xmlns:p14="http://schemas.microsoft.com/office/powerpoint/2010/main" val="1897888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3" grpId="0" animBg="1"/>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0" y="2029294"/>
            <a:ext cx="6858000" cy="1477328"/>
          </a:xfrm>
          <a:prstGeom prst="rect">
            <a:avLst/>
          </a:prstGeom>
        </p:spPr>
        <p:txBody>
          <a:bodyPr wrap="square">
            <a:spAutoFit/>
          </a:bodyPr>
          <a:lstStyle/>
          <a:p>
            <a:pPr algn="r"/>
            <a:r>
              <a:rPr lang="ro-RO" altLang="ru-RU" sz="3000" b="1" dirty="0">
                <a:ln w="0"/>
                <a:solidFill>
                  <a:schemeClr val="accent1">
                    <a:lumMod val="75000"/>
                  </a:schemeClr>
                </a:solidFill>
                <a:latin typeface="Arial Black" panose="020B0A04020102020204" pitchFamily="34" charset="0"/>
                <a:cs typeface="Arial" panose="020B0604020202020204" pitchFamily="34" charset="0"/>
              </a:rPr>
              <a:t>PREVENIREA </a:t>
            </a:r>
            <a:r>
              <a:rPr lang="ro-RO" altLang="ru-RU" sz="3000" b="1" dirty="0" smtClean="0">
                <a:ln w="0"/>
                <a:solidFill>
                  <a:schemeClr val="accent1">
                    <a:lumMod val="75000"/>
                  </a:schemeClr>
                </a:solidFill>
                <a:latin typeface="Arial Black" panose="020B0A04020102020204" pitchFamily="34" charset="0"/>
                <a:cs typeface="Arial" panose="020B0604020202020204" pitchFamily="34" charset="0"/>
              </a:rPr>
              <a:t>PRIMARĂ </a:t>
            </a:r>
          </a:p>
          <a:p>
            <a:pPr algn="r"/>
            <a:r>
              <a:rPr lang="ro-RO" altLang="ru-RU" sz="3000" b="1" dirty="0" smtClean="0">
                <a:ln w="0"/>
                <a:solidFill>
                  <a:schemeClr val="accent1">
                    <a:lumMod val="75000"/>
                  </a:schemeClr>
                </a:solidFill>
                <a:latin typeface="Arial Black" panose="020B0A04020102020204" pitchFamily="34" charset="0"/>
                <a:cs typeface="Arial" panose="020B0604020202020204" pitchFamily="34" charset="0"/>
              </a:rPr>
              <a:t>A DELINCVENȚEI </a:t>
            </a:r>
            <a:r>
              <a:rPr lang="ro-RO" altLang="ru-RU" sz="3000" b="1" dirty="0">
                <a:ln w="0"/>
                <a:solidFill>
                  <a:schemeClr val="accent1">
                    <a:lumMod val="75000"/>
                  </a:schemeClr>
                </a:solidFill>
                <a:latin typeface="Arial Black" panose="020B0A04020102020204" pitchFamily="34" charset="0"/>
                <a:cs typeface="Arial" panose="020B0604020202020204" pitchFamily="34" charset="0"/>
              </a:rPr>
              <a:t>JUVENILE </a:t>
            </a:r>
            <a:br>
              <a:rPr lang="ro-RO" altLang="ru-RU" sz="3000" b="1" dirty="0">
                <a:ln w="0"/>
                <a:solidFill>
                  <a:schemeClr val="accent1">
                    <a:lumMod val="75000"/>
                  </a:schemeClr>
                </a:solidFill>
                <a:latin typeface="Arial Black" panose="020B0A04020102020204" pitchFamily="34" charset="0"/>
                <a:cs typeface="Arial" panose="020B0604020202020204" pitchFamily="34" charset="0"/>
              </a:rPr>
            </a:br>
            <a:endParaRPr lang="en-US" altLang="ko-KR" sz="3000" b="1" dirty="0">
              <a:ln w="0"/>
              <a:solidFill>
                <a:schemeClr val="accent1">
                  <a:lumMod val="75000"/>
                </a:schemeClr>
              </a:solidFill>
              <a:latin typeface="Arial Black" panose="020B0A04020102020204" pitchFamily="34" charset="0"/>
              <a:ea typeface="맑은 고딕" pitchFamily="50" charset="-127"/>
              <a:cs typeface="Arial" pitchFamily="34" charset="0"/>
            </a:endParaRPr>
          </a:p>
        </p:txBody>
      </p:sp>
      <p:pic>
        <p:nvPicPr>
          <p:cNvPr id="3" name="Picture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Tree>
    <p:extLst>
      <p:ext uri="{BB962C8B-B14F-4D97-AF65-F5344CB8AC3E}">
        <p14:creationId xmlns:p14="http://schemas.microsoft.com/office/powerpoint/2010/main" val="7914365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67494"/>
            <a:ext cx="8172400" cy="857250"/>
          </a:xfrm>
        </p:spPr>
        <p:txBody>
          <a:bodyPr>
            <a:normAutofit fontScale="90000"/>
          </a:bodyPr>
          <a:lstStyle/>
          <a:p>
            <a:r>
              <a:rPr lang="ro-RO" dirty="0" smtClean="0">
                <a:solidFill>
                  <a:srgbClr val="002060"/>
                </a:solidFill>
                <a:latin typeface="Arial Black" panose="020B0A04020102020204" pitchFamily="34" charset="0"/>
              </a:rPr>
              <a:t>Actorii implicați să realizeze </a:t>
            </a:r>
            <a:br>
              <a:rPr lang="ro-RO" dirty="0" smtClean="0">
                <a:solidFill>
                  <a:srgbClr val="002060"/>
                </a:solidFill>
                <a:latin typeface="Arial Black" panose="020B0A04020102020204" pitchFamily="34" charset="0"/>
              </a:rPr>
            </a:br>
            <a:r>
              <a:rPr lang="ro-RO" dirty="0" smtClean="0">
                <a:solidFill>
                  <a:srgbClr val="002060"/>
                </a:solidFill>
                <a:latin typeface="Arial Black" panose="020B0A04020102020204" pitchFamily="34" charset="0"/>
              </a:rPr>
              <a:t>activități de prevenire primară</a:t>
            </a:r>
            <a:endParaRPr lang="ru-RU" dirty="0">
              <a:solidFill>
                <a:srgbClr val="002060"/>
              </a:solidFill>
              <a:latin typeface="Arial Black" panose="020B0A04020102020204" pitchFamily="34" charset="0"/>
            </a:endParaRPr>
          </a:p>
        </p:txBody>
      </p:sp>
      <p:graphicFrame>
        <p:nvGraphicFramePr>
          <p:cNvPr id="10" name="Диаграмма 9"/>
          <p:cNvGraphicFramePr>
            <a:graphicFrameLocks/>
          </p:cNvGraphicFramePr>
          <p:nvPr>
            <p:extLst>
              <p:ext uri="{D42A27DB-BD31-4B8C-83A1-F6EECF244321}">
                <p14:modId xmlns:p14="http://schemas.microsoft.com/office/powerpoint/2010/main" val="548960115"/>
              </p:ext>
            </p:extLst>
          </p:nvPr>
        </p:nvGraphicFramePr>
        <p:xfrm>
          <a:off x="2699792" y="1045114"/>
          <a:ext cx="5112568" cy="3614868"/>
        </p:xfrm>
        <a:graphic>
          <a:graphicData uri="http://schemas.openxmlformats.org/drawingml/2006/chart">
            <c:chart xmlns:c="http://schemas.openxmlformats.org/drawingml/2006/chart" xmlns:r="http://schemas.openxmlformats.org/officeDocument/2006/relationships" r:id="rId2"/>
          </a:graphicData>
        </a:graphic>
      </p:graphicFrame>
      <p:sp>
        <p:nvSpPr>
          <p:cNvPr id="11" name="Блок-схема: процесс 10"/>
          <p:cNvSpPr/>
          <p:nvPr/>
        </p:nvSpPr>
        <p:spPr>
          <a:xfrm>
            <a:off x="755576" y="1347614"/>
            <a:ext cx="2592288" cy="2952328"/>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9" name="Скругленный прямоугольник 18"/>
          <p:cNvSpPr/>
          <p:nvPr/>
        </p:nvSpPr>
        <p:spPr>
          <a:xfrm>
            <a:off x="427657" y="3953978"/>
            <a:ext cx="2751148" cy="396974"/>
          </a:xfrm>
          <a:prstGeom prst="roundRect">
            <a:avLst/>
          </a:prstGeom>
          <a:solidFill>
            <a:srgbClr val="F7964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Alte servicii comunitare</a:t>
            </a:r>
            <a:endParaRPr lang="ru-RU" dirty="0"/>
          </a:p>
        </p:txBody>
      </p:sp>
      <p:sp>
        <p:nvSpPr>
          <p:cNvPr id="20" name="Скругленный прямоугольник 19"/>
          <p:cNvSpPr/>
          <p:nvPr/>
        </p:nvSpPr>
        <p:spPr>
          <a:xfrm>
            <a:off x="395536" y="1818685"/>
            <a:ext cx="2751148" cy="392621"/>
          </a:xfrm>
          <a:prstGeom prst="roundRect">
            <a:avLst/>
          </a:prstGeom>
          <a:solidFill>
            <a:srgbClr val="9BBB5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Asistența socială</a:t>
            </a:r>
            <a:endParaRPr lang="ru-RU" dirty="0"/>
          </a:p>
        </p:txBody>
      </p:sp>
      <p:sp>
        <p:nvSpPr>
          <p:cNvPr id="21" name="Скругленный прямоугольник 20"/>
          <p:cNvSpPr/>
          <p:nvPr/>
        </p:nvSpPr>
        <p:spPr>
          <a:xfrm>
            <a:off x="424027" y="3436555"/>
            <a:ext cx="2754778" cy="364393"/>
          </a:xfrm>
          <a:prstGeom prst="roundRect">
            <a:avLst/>
          </a:prstGeom>
          <a:solidFill>
            <a:srgbClr val="C0504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Școala</a:t>
            </a:r>
            <a:endParaRPr lang="ru-RU" dirty="0"/>
          </a:p>
        </p:txBody>
      </p:sp>
      <p:sp>
        <p:nvSpPr>
          <p:cNvPr id="22" name="Скругленный прямоугольник 21"/>
          <p:cNvSpPr/>
          <p:nvPr/>
        </p:nvSpPr>
        <p:spPr>
          <a:xfrm>
            <a:off x="424027" y="2920745"/>
            <a:ext cx="2736304" cy="357649"/>
          </a:xfrm>
          <a:prstGeom prst="roundRect">
            <a:avLst/>
          </a:prstGeom>
          <a:solidFill>
            <a:srgbClr val="4BACC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Asistența Psihopedag.</a:t>
            </a:r>
            <a:endParaRPr lang="ru-RU" dirty="0"/>
          </a:p>
        </p:txBody>
      </p:sp>
      <p:sp>
        <p:nvSpPr>
          <p:cNvPr id="23" name="Скругленный прямоугольник 22"/>
          <p:cNvSpPr/>
          <p:nvPr/>
        </p:nvSpPr>
        <p:spPr>
          <a:xfrm>
            <a:off x="410380" y="2393218"/>
            <a:ext cx="2736304" cy="369366"/>
          </a:xfrm>
          <a:prstGeom prst="roundRect">
            <a:avLst/>
          </a:prstGeom>
          <a:solidFill>
            <a:srgbClr val="8064A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APL</a:t>
            </a:r>
            <a:endParaRPr lang="ru-RU" dirty="0"/>
          </a:p>
        </p:txBody>
      </p:sp>
      <p:sp>
        <p:nvSpPr>
          <p:cNvPr id="24" name="Скругленный прямоугольник 23"/>
          <p:cNvSpPr/>
          <p:nvPr/>
        </p:nvSpPr>
        <p:spPr>
          <a:xfrm>
            <a:off x="395536" y="1365028"/>
            <a:ext cx="2751148" cy="396974"/>
          </a:xfrm>
          <a:prstGeom prst="roundRect">
            <a:avLst/>
          </a:prstGeom>
          <a:solidFill>
            <a:srgbClr val="4F81B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Poliția</a:t>
            </a:r>
            <a:endParaRPr lang="ru-RU" dirty="0"/>
          </a:p>
        </p:txBody>
      </p:sp>
      <p:sp>
        <p:nvSpPr>
          <p:cNvPr id="27" name="Прямоугольник 26"/>
          <p:cNvSpPr/>
          <p:nvPr/>
        </p:nvSpPr>
        <p:spPr>
          <a:xfrm>
            <a:off x="7668344" y="1568732"/>
            <a:ext cx="648072" cy="936104"/>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smtClean="0">
                <a:solidFill>
                  <a:srgbClr val="FFC000"/>
                </a:solidFill>
                <a:latin typeface="Arial Black" panose="020B0A04020102020204" pitchFamily="34" charset="0"/>
              </a:rPr>
              <a:t>NB!</a:t>
            </a:r>
            <a:endParaRPr lang="ru-RU" b="1" dirty="0">
              <a:solidFill>
                <a:srgbClr val="FFC000"/>
              </a:solidFill>
              <a:latin typeface="Arial Black" panose="020B0A04020102020204" pitchFamily="34" charset="0"/>
            </a:endParaRPr>
          </a:p>
        </p:txBody>
      </p:sp>
      <p:sp>
        <p:nvSpPr>
          <p:cNvPr id="28" name="Блок-схема: процесс 27"/>
          <p:cNvSpPr/>
          <p:nvPr/>
        </p:nvSpPr>
        <p:spPr>
          <a:xfrm>
            <a:off x="7092280" y="2393218"/>
            <a:ext cx="1800200" cy="1225533"/>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smtClean="0">
                <a:solidFill>
                  <a:srgbClr val="FF0000"/>
                </a:solidFill>
              </a:rPr>
              <a:t>Cooperare      intersectorială</a:t>
            </a:r>
            <a:endParaRPr lang="ru-RU" b="1" dirty="0">
              <a:solidFill>
                <a:srgbClr val="FF0000"/>
              </a:solidFill>
            </a:endParaRPr>
          </a:p>
        </p:txBody>
      </p:sp>
      <p:pic>
        <p:nvPicPr>
          <p:cNvPr id="29" name="Picture 10"/>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Tree>
    <p:extLst>
      <p:ext uri="{BB962C8B-B14F-4D97-AF65-F5344CB8AC3E}">
        <p14:creationId xmlns:p14="http://schemas.microsoft.com/office/powerpoint/2010/main" val="3860320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anim calcmode="lin" valueType="num">
                                      <p:cBhvr>
                                        <p:cTn id="8" dur="1000" fill="hold"/>
                                        <p:tgtEl>
                                          <p:spTgt spid="24"/>
                                        </p:tgtEl>
                                        <p:attrNameLst>
                                          <p:attrName>ppt_x</p:attrName>
                                        </p:attrNameLst>
                                      </p:cBhvr>
                                      <p:tavLst>
                                        <p:tav tm="0">
                                          <p:val>
                                            <p:strVal val="#ppt_x"/>
                                          </p:val>
                                        </p:tav>
                                        <p:tav tm="100000">
                                          <p:val>
                                            <p:strVal val="#ppt_x"/>
                                          </p:val>
                                        </p:tav>
                                      </p:tavLst>
                                    </p:anim>
                                    <p:anim calcmode="lin" valueType="num">
                                      <p:cBhvr>
                                        <p:cTn id="9"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
                                        </p:tgtEl>
                                        <p:attrNameLst>
                                          <p:attrName>style.visibility</p:attrName>
                                        </p:attrNameLst>
                                      </p:cBhvr>
                                      <p:to>
                                        <p:strVal val="visible"/>
                                      </p:to>
                                    </p:set>
                                    <p:animEffect transition="in" filter="fade">
                                      <p:cBhvr>
                                        <p:cTn id="14" dur="1000"/>
                                        <p:tgtEl>
                                          <p:spTgt spid="20"/>
                                        </p:tgtEl>
                                      </p:cBhvr>
                                    </p:animEffect>
                                    <p:anim calcmode="lin" valueType="num">
                                      <p:cBhvr>
                                        <p:cTn id="15" dur="1000" fill="hold"/>
                                        <p:tgtEl>
                                          <p:spTgt spid="20"/>
                                        </p:tgtEl>
                                        <p:attrNameLst>
                                          <p:attrName>ppt_x</p:attrName>
                                        </p:attrNameLst>
                                      </p:cBhvr>
                                      <p:tavLst>
                                        <p:tav tm="0">
                                          <p:val>
                                            <p:strVal val="#ppt_x"/>
                                          </p:val>
                                        </p:tav>
                                        <p:tav tm="100000">
                                          <p:val>
                                            <p:strVal val="#ppt_x"/>
                                          </p:val>
                                        </p:tav>
                                      </p:tavLst>
                                    </p:anim>
                                    <p:anim calcmode="lin" valueType="num">
                                      <p:cBhvr>
                                        <p:cTn id="16"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fade">
                                      <p:cBhvr>
                                        <p:cTn id="21" dur="1000"/>
                                        <p:tgtEl>
                                          <p:spTgt spid="23"/>
                                        </p:tgtEl>
                                      </p:cBhvr>
                                    </p:animEffect>
                                    <p:anim calcmode="lin" valueType="num">
                                      <p:cBhvr>
                                        <p:cTn id="22" dur="1000" fill="hold"/>
                                        <p:tgtEl>
                                          <p:spTgt spid="23"/>
                                        </p:tgtEl>
                                        <p:attrNameLst>
                                          <p:attrName>ppt_x</p:attrName>
                                        </p:attrNameLst>
                                      </p:cBhvr>
                                      <p:tavLst>
                                        <p:tav tm="0">
                                          <p:val>
                                            <p:strVal val="#ppt_x"/>
                                          </p:val>
                                        </p:tav>
                                        <p:tav tm="100000">
                                          <p:val>
                                            <p:strVal val="#ppt_x"/>
                                          </p:val>
                                        </p:tav>
                                      </p:tavLst>
                                    </p:anim>
                                    <p:anim calcmode="lin" valueType="num">
                                      <p:cBhvr>
                                        <p:cTn id="23"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1000"/>
                                        <p:tgtEl>
                                          <p:spTgt spid="22"/>
                                        </p:tgtEl>
                                      </p:cBhvr>
                                    </p:animEffect>
                                    <p:anim calcmode="lin" valueType="num">
                                      <p:cBhvr>
                                        <p:cTn id="29" dur="1000" fill="hold"/>
                                        <p:tgtEl>
                                          <p:spTgt spid="22"/>
                                        </p:tgtEl>
                                        <p:attrNameLst>
                                          <p:attrName>ppt_x</p:attrName>
                                        </p:attrNameLst>
                                      </p:cBhvr>
                                      <p:tavLst>
                                        <p:tav tm="0">
                                          <p:val>
                                            <p:strVal val="#ppt_x"/>
                                          </p:val>
                                        </p:tav>
                                        <p:tav tm="100000">
                                          <p:val>
                                            <p:strVal val="#ppt_x"/>
                                          </p:val>
                                        </p:tav>
                                      </p:tavLst>
                                    </p:anim>
                                    <p:anim calcmode="lin" valueType="num">
                                      <p:cBhvr>
                                        <p:cTn id="30"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1000"/>
                                        <p:tgtEl>
                                          <p:spTgt spid="21"/>
                                        </p:tgtEl>
                                      </p:cBhvr>
                                    </p:animEffect>
                                    <p:anim calcmode="lin" valueType="num">
                                      <p:cBhvr>
                                        <p:cTn id="36" dur="1000" fill="hold"/>
                                        <p:tgtEl>
                                          <p:spTgt spid="21"/>
                                        </p:tgtEl>
                                        <p:attrNameLst>
                                          <p:attrName>ppt_x</p:attrName>
                                        </p:attrNameLst>
                                      </p:cBhvr>
                                      <p:tavLst>
                                        <p:tav tm="0">
                                          <p:val>
                                            <p:strVal val="#ppt_x"/>
                                          </p:val>
                                        </p:tav>
                                        <p:tav tm="100000">
                                          <p:val>
                                            <p:strVal val="#ppt_x"/>
                                          </p:val>
                                        </p:tav>
                                      </p:tavLst>
                                    </p:anim>
                                    <p:anim calcmode="lin" valueType="num">
                                      <p:cBhvr>
                                        <p:cTn id="37"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1000"/>
                                        <p:tgtEl>
                                          <p:spTgt spid="19"/>
                                        </p:tgtEl>
                                      </p:cBhvr>
                                    </p:animEffect>
                                    <p:anim calcmode="lin" valueType="num">
                                      <p:cBhvr>
                                        <p:cTn id="43" dur="1000" fill="hold"/>
                                        <p:tgtEl>
                                          <p:spTgt spid="19"/>
                                        </p:tgtEl>
                                        <p:attrNameLst>
                                          <p:attrName>ppt_x</p:attrName>
                                        </p:attrNameLst>
                                      </p:cBhvr>
                                      <p:tavLst>
                                        <p:tav tm="0">
                                          <p:val>
                                            <p:strVal val="#ppt_x"/>
                                          </p:val>
                                        </p:tav>
                                        <p:tav tm="100000">
                                          <p:val>
                                            <p:strVal val="#ppt_x"/>
                                          </p:val>
                                        </p:tav>
                                      </p:tavLst>
                                    </p:anim>
                                    <p:anim calcmode="lin" valueType="num">
                                      <p:cBhvr>
                                        <p:cTn id="44"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barn(inVertical)">
                                      <p:cBhvr>
                                        <p:cTn id="49" dur="500"/>
                                        <p:tgtEl>
                                          <p:spTgt spid="10"/>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28"/>
                                        </p:tgtEl>
                                        <p:attrNameLst>
                                          <p:attrName>style.visibility</p:attrName>
                                        </p:attrNameLst>
                                      </p:cBhvr>
                                      <p:to>
                                        <p:strVal val="visible"/>
                                      </p:to>
                                    </p:set>
                                    <p:animEffect transition="in" filter="barn(inVertical)">
                                      <p:cBhvr>
                                        <p:cTn id="54"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P spid="19" grpId="0" animBg="1"/>
      <p:bldP spid="20" grpId="0" animBg="1"/>
      <p:bldP spid="21" grpId="0" animBg="1"/>
      <p:bldP spid="22" grpId="0" animBg="1"/>
      <p:bldP spid="23" grpId="0" animBg="1"/>
      <p:bldP spid="24" grpId="0" animBg="1"/>
      <p:bldP spid="2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0" y="2029294"/>
            <a:ext cx="6858000" cy="1477328"/>
          </a:xfrm>
          <a:prstGeom prst="rect">
            <a:avLst/>
          </a:prstGeom>
        </p:spPr>
        <p:txBody>
          <a:bodyPr wrap="square">
            <a:spAutoFit/>
          </a:bodyPr>
          <a:lstStyle/>
          <a:p>
            <a:pPr algn="r"/>
            <a:r>
              <a:rPr lang="ro-RO" altLang="ru-RU" sz="3000" b="1" dirty="0">
                <a:ln w="0"/>
                <a:solidFill>
                  <a:schemeClr val="accent1">
                    <a:lumMod val="75000"/>
                  </a:schemeClr>
                </a:solidFill>
                <a:latin typeface="Arial Black" panose="020B0A04020102020204" pitchFamily="34" charset="0"/>
                <a:cs typeface="Arial" panose="020B0604020202020204" pitchFamily="34" charset="0"/>
              </a:rPr>
              <a:t>PREVENIREA </a:t>
            </a:r>
            <a:r>
              <a:rPr lang="ro-RO" altLang="ru-RU" sz="3000" b="1" dirty="0" smtClean="0">
                <a:ln w="0"/>
                <a:solidFill>
                  <a:schemeClr val="accent1">
                    <a:lumMod val="75000"/>
                  </a:schemeClr>
                </a:solidFill>
                <a:latin typeface="Arial Black" panose="020B0A04020102020204" pitchFamily="34" charset="0"/>
                <a:cs typeface="Arial" panose="020B0604020202020204" pitchFamily="34" charset="0"/>
              </a:rPr>
              <a:t>SECUNDARĂ</a:t>
            </a:r>
          </a:p>
          <a:p>
            <a:pPr algn="r"/>
            <a:r>
              <a:rPr lang="ro-RO" altLang="ru-RU" sz="3000" b="1" dirty="0" smtClean="0">
                <a:ln w="0"/>
                <a:solidFill>
                  <a:schemeClr val="accent1">
                    <a:lumMod val="75000"/>
                  </a:schemeClr>
                </a:solidFill>
                <a:latin typeface="Arial Black" panose="020B0A04020102020204" pitchFamily="34" charset="0"/>
                <a:cs typeface="Arial" panose="020B0604020202020204" pitchFamily="34" charset="0"/>
              </a:rPr>
              <a:t>A DELINCVENȚEI </a:t>
            </a:r>
            <a:r>
              <a:rPr lang="ro-RO" altLang="ru-RU" sz="3000" b="1" dirty="0">
                <a:ln w="0"/>
                <a:solidFill>
                  <a:schemeClr val="accent1">
                    <a:lumMod val="75000"/>
                  </a:schemeClr>
                </a:solidFill>
                <a:latin typeface="Arial Black" panose="020B0A04020102020204" pitchFamily="34" charset="0"/>
                <a:cs typeface="Arial" panose="020B0604020202020204" pitchFamily="34" charset="0"/>
              </a:rPr>
              <a:t>JUVENILE </a:t>
            </a:r>
            <a:br>
              <a:rPr lang="ro-RO" altLang="ru-RU" sz="3000" b="1" dirty="0">
                <a:ln w="0"/>
                <a:solidFill>
                  <a:schemeClr val="accent1">
                    <a:lumMod val="75000"/>
                  </a:schemeClr>
                </a:solidFill>
                <a:latin typeface="Arial Black" panose="020B0A04020102020204" pitchFamily="34" charset="0"/>
                <a:cs typeface="Arial" panose="020B0604020202020204" pitchFamily="34" charset="0"/>
              </a:rPr>
            </a:br>
            <a:endParaRPr lang="en-US" altLang="ko-KR" sz="3000" b="1" dirty="0">
              <a:ln w="0"/>
              <a:solidFill>
                <a:schemeClr val="accent1">
                  <a:lumMod val="75000"/>
                </a:schemeClr>
              </a:solidFill>
              <a:latin typeface="Arial Black" panose="020B0A04020102020204" pitchFamily="34" charset="0"/>
              <a:ea typeface="맑은 고딕" pitchFamily="50" charset="-127"/>
              <a:cs typeface="Arial" pitchFamily="34" charset="0"/>
            </a:endParaRPr>
          </a:p>
        </p:txBody>
      </p:sp>
      <p:pic>
        <p:nvPicPr>
          <p:cNvPr id="3" name="Picture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Tree>
    <p:extLst>
      <p:ext uri="{BB962C8B-B14F-4D97-AF65-F5344CB8AC3E}">
        <p14:creationId xmlns:p14="http://schemas.microsoft.com/office/powerpoint/2010/main" val="569766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336231" y="301115"/>
            <a:ext cx="8172400" cy="857250"/>
          </a:xfrm>
        </p:spPr>
        <p:txBody>
          <a:bodyPr>
            <a:normAutofit fontScale="90000"/>
          </a:bodyPr>
          <a:lstStyle/>
          <a:p>
            <a:r>
              <a:rPr lang="ro-RO" dirty="0" smtClean="0">
                <a:solidFill>
                  <a:srgbClr val="002060"/>
                </a:solidFill>
                <a:latin typeface="Arial Black" panose="020B0A04020102020204" pitchFamily="34" charset="0"/>
              </a:rPr>
              <a:t>Actorii implicați să realizeze </a:t>
            </a:r>
            <a:br>
              <a:rPr lang="ro-RO" dirty="0" smtClean="0">
                <a:solidFill>
                  <a:srgbClr val="002060"/>
                </a:solidFill>
                <a:latin typeface="Arial Black" panose="020B0A04020102020204" pitchFamily="34" charset="0"/>
              </a:rPr>
            </a:br>
            <a:r>
              <a:rPr lang="ro-RO" dirty="0" smtClean="0">
                <a:solidFill>
                  <a:srgbClr val="002060"/>
                </a:solidFill>
                <a:latin typeface="Arial Black" panose="020B0A04020102020204" pitchFamily="34" charset="0"/>
              </a:rPr>
              <a:t>activități de prevenire secundară</a:t>
            </a:r>
            <a:endParaRPr lang="ru-RU" dirty="0">
              <a:solidFill>
                <a:srgbClr val="002060"/>
              </a:solidFill>
              <a:latin typeface="Arial Black" panose="020B0A04020102020204" pitchFamily="34" charset="0"/>
            </a:endParaRPr>
          </a:p>
        </p:txBody>
      </p:sp>
      <p:sp>
        <p:nvSpPr>
          <p:cNvPr id="6" name="Блок-схема: процесс 5"/>
          <p:cNvSpPr/>
          <p:nvPr/>
        </p:nvSpPr>
        <p:spPr>
          <a:xfrm>
            <a:off x="740732" y="1526146"/>
            <a:ext cx="2592288" cy="2952328"/>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Скругленный прямоугольник 6"/>
          <p:cNvSpPr/>
          <p:nvPr/>
        </p:nvSpPr>
        <p:spPr>
          <a:xfrm>
            <a:off x="404501" y="3540916"/>
            <a:ext cx="2751148" cy="396974"/>
          </a:xfrm>
          <a:prstGeom prst="roundRect">
            <a:avLst/>
          </a:prstGeom>
          <a:solidFill>
            <a:srgbClr val="F7964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Alte servicii comunitare</a:t>
            </a:r>
            <a:endParaRPr lang="ru-RU" dirty="0"/>
          </a:p>
        </p:txBody>
      </p:sp>
      <p:sp>
        <p:nvSpPr>
          <p:cNvPr id="8" name="Скругленный прямоугольник 7"/>
          <p:cNvSpPr/>
          <p:nvPr/>
        </p:nvSpPr>
        <p:spPr>
          <a:xfrm>
            <a:off x="386299" y="2997095"/>
            <a:ext cx="2754778" cy="364393"/>
          </a:xfrm>
          <a:prstGeom prst="roundRect">
            <a:avLst/>
          </a:prstGeom>
          <a:solidFill>
            <a:srgbClr val="C0504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Școala</a:t>
            </a:r>
            <a:endParaRPr lang="ru-RU" dirty="0"/>
          </a:p>
        </p:txBody>
      </p:sp>
      <p:sp>
        <p:nvSpPr>
          <p:cNvPr id="9" name="Скругленный прямоугольник 8"/>
          <p:cNvSpPr/>
          <p:nvPr/>
        </p:nvSpPr>
        <p:spPr>
          <a:xfrm>
            <a:off x="411923" y="1371396"/>
            <a:ext cx="2736304" cy="357649"/>
          </a:xfrm>
          <a:prstGeom prst="roundRect">
            <a:avLst/>
          </a:prstGeom>
          <a:solidFill>
            <a:srgbClr val="4BACC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Asistența Psihopedag.</a:t>
            </a:r>
            <a:endParaRPr lang="ru-RU" dirty="0"/>
          </a:p>
        </p:txBody>
      </p:sp>
      <p:sp>
        <p:nvSpPr>
          <p:cNvPr id="10" name="Скругленный прямоугольник 9"/>
          <p:cNvSpPr/>
          <p:nvPr/>
        </p:nvSpPr>
        <p:spPr>
          <a:xfrm>
            <a:off x="395536" y="2451874"/>
            <a:ext cx="2736304" cy="369366"/>
          </a:xfrm>
          <a:prstGeom prst="roundRect">
            <a:avLst/>
          </a:prstGeom>
          <a:solidFill>
            <a:srgbClr val="8064A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APL</a:t>
            </a:r>
            <a:endParaRPr lang="ru-RU" dirty="0"/>
          </a:p>
        </p:txBody>
      </p:sp>
      <p:sp>
        <p:nvSpPr>
          <p:cNvPr id="11" name="Скругленный прямоугольник 10"/>
          <p:cNvSpPr/>
          <p:nvPr/>
        </p:nvSpPr>
        <p:spPr>
          <a:xfrm>
            <a:off x="395536" y="4096735"/>
            <a:ext cx="2751148" cy="396974"/>
          </a:xfrm>
          <a:prstGeom prst="roundRect">
            <a:avLst/>
          </a:prstGeom>
          <a:solidFill>
            <a:srgbClr val="4F81BD"/>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dirty="0" smtClean="0"/>
          </a:p>
          <a:p>
            <a:pPr algn="ctr"/>
            <a:r>
              <a:rPr lang="ro-RO" dirty="0" smtClean="0"/>
              <a:t>Procuratura</a:t>
            </a:r>
          </a:p>
          <a:p>
            <a:pPr algn="ctr"/>
            <a:endParaRPr lang="ru-RU" dirty="0"/>
          </a:p>
        </p:txBody>
      </p:sp>
      <p:sp>
        <p:nvSpPr>
          <p:cNvPr id="12" name="Скругленный прямоугольник 11"/>
          <p:cNvSpPr/>
          <p:nvPr/>
        </p:nvSpPr>
        <p:spPr>
          <a:xfrm>
            <a:off x="409183" y="1901638"/>
            <a:ext cx="2751148" cy="392621"/>
          </a:xfrm>
          <a:prstGeom prst="roundRect">
            <a:avLst/>
          </a:prstGeom>
          <a:solidFill>
            <a:srgbClr val="9BBB5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Asistența socială</a:t>
            </a:r>
            <a:endParaRPr lang="ru-RU" dirty="0"/>
          </a:p>
        </p:txBody>
      </p:sp>
      <p:graphicFrame>
        <p:nvGraphicFramePr>
          <p:cNvPr id="13" name="Диаграмма 12"/>
          <p:cNvGraphicFramePr>
            <a:graphicFrameLocks/>
          </p:cNvGraphicFramePr>
          <p:nvPr>
            <p:extLst>
              <p:ext uri="{D42A27DB-BD31-4B8C-83A1-F6EECF244321}">
                <p14:modId xmlns:p14="http://schemas.microsoft.com/office/powerpoint/2010/main" val="4106635596"/>
              </p:ext>
            </p:extLst>
          </p:nvPr>
        </p:nvGraphicFramePr>
        <p:xfrm>
          <a:off x="2771800" y="1124744"/>
          <a:ext cx="4824536" cy="3535866"/>
        </p:xfrm>
        <a:graphic>
          <a:graphicData uri="http://schemas.openxmlformats.org/drawingml/2006/chart">
            <c:chart xmlns:c="http://schemas.openxmlformats.org/drawingml/2006/chart" xmlns:r="http://schemas.openxmlformats.org/officeDocument/2006/relationships" r:id="rId2"/>
          </a:graphicData>
        </a:graphic>
      </p:graphicFrame>
      <p:sp>
        <p:nvSpPr>
          <p:cNvPr id="14" name="Прямоугольник 13"/>
          <p:cNvSpPr/>
          <p:nvPr/>
        </p:nvSpPr>
        <p:spPr>
          <a:xfrm>
            <a:off x="7668344" y="1568732"/>
            <a:ext cx="648072" cy="936104"/>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smtClean="0">
                <a:solidFill>
                  <a:srgbClr val="FFC000"/>
                </a:solidFill>
                <a:latin typeface="Arial Black" panose="020B0A04020102020204" pitchFamily="34" charset="0"/>
              </a:rPr>
              <a:t>NB!</a:t>
            </a:r>
            <a:endParaRPr lang="ru-RU" b="1" dirty="0">
              <a:solidFill>
                <a:srgbClr val="FFC000"/>
              </a:solidFill>
              <a:latin typeface="Arial Black" panose="020B0A04020102020204" pitchFamily="34" charset="0"/>
            </a:endParaRPr>
          </a:p>
        </p:txBody>
      </p:sp>
      <p:sp>
        <p:nvSpPr>
          <p:cNvPr id="15" name="Блок-схема: процесс 14"/>
          <p:cNvSpPr/>
          <p:nvPr/>
        </p:nvSpPr>
        <p:spPr>
          <a:xfrm>
            <a:off x="7092280" y="2393218"/>
            <a:ext cx="1800200" cy="1225533"/>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smtClean="0">
                <a:solidFill>
                  <a:srgbClr val="FF0000"/>
                </a:solidFill>
              </a:rPr>
              <a:t>Cooperare      intersectorială</a:t>
            </a:r>
            <a:endParaRPr lang="ru-RU" b="1" dirty="0">
              <a:solidFill>
                <a:srgbClr val="FF0000"/>
              </a:solidFill>
            </a:endParaRPr>
          </a:p>
        </p:txBody>
      </p:sp>
      <p:pic>
        <p:nvPicPr>
          <p:cNvPr id="16" name="Picture 10"/>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Tree>
    <p:extLst>
      <p:ext uri="{BB962C8B-B14F-4D97-AF65-F5344CB8AC3E}">
        <p14:creationId xmlns:p14="http://schemas.microsoft.com/office/powerpoint/2010/main" val="1379338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1000"/>
                                        <p:tgtEl>
                                          <p:spTgt spid="11"/>
                                        </p:tgtEl>
                                      </p:cBhvr>
                                    </p:animEffect>
                                    <p:anim calcmode="lin" valueType="num">
                                      <p:cBhvr>
                                        <p:cTn id="43" dur="1000" fill="hold"/>
                                        <p:tgtEl>
                                          <p:spTgt spid="11"/>
                                        </p:tgtEl>
                                        <p:attrNameLst>
                                          <p:attrName>ppt_x</p:attrName>
                                        </p:attrNameLst>
                                      </p:cBhvr>
                                      <p:tavLst>
                                        <p:tav tm="0">
                                          <p:val>
                                            <p:strVal val="#ppt_x"/>
                                          </p:val>
                                        </p:tav>
                                        <p:tav tm="100000">
                                          <p:val>
                                            <p:strVal val="#ppt_x"/>
                                          </p:val>
                                        </p:tav>
                                      </p:tavLst>
                                    </p:anim>
                                    <p:anim calcmode="lin" valueType="num">
                                      <p:cBhvr>
                                        <p:cTn id="4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barn(inVertical)">
                                      <p:cBhvr>
                                        <p:cTn id="49" dur="500"/>
                                        <p:tgtEl>
                                          <p:spTgt spid="13"/>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14"/>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fade">
                                      <p:cBhvr>
                                        <p:cTn id="58" dur="1000"/>
                                        <p:tgtEl>
                                          <p:spTgt spid="15"/>
                                        </p:tgtEl>
                                      </p:cBhvr>
                                    </p:animEffect>
                                    <p:anim calcmode="lin" valueType="num">
                                      <p:cBhvr>
                                        <p:cTn id="59" dur="1000" fill="hold"/>
                                        <p:tgtEl>
                                          <p:spTgt spid="15"/>
                                        </p:tgtEl>
                                        <p:attrNameLst>
                                          <p:attrName>ppt_x</p:attrName>
                                        </p:attrNameLst>
                                      </p:cBhvr>
                                      <p:tavLst>
                                        <p:tav tm="0">
                                          <p:val>
                                            <p:strVal val="#ppt_x"/>
                                          </p:val>
                                        </p:tav>
                                        <p:tav tm="100000">
                                          <p:val>
                                            <p:strVal val="#ppt_x"/>
                                          </p:val>
                                        </p:tav>
                                      </p:tavLst>
                                    </p:anim>
                                    <p:anim calcmode="lin" valueType="num">
                                      <p:cBhvr>
                                        <p:cTn id="6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Graphic spid="13" grpId="0">
        <p:bldAsOne/>
      </p:bldGraphic>
      <p:bldP spid="14" grpId="0" animBg="1"/>
      <p:bldP spid="1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55776" y="1958306"/>
            <a:ext cx="6372200" cy="1015663"/>
          </a:xfrm>
          <a:prstGeom prst="rect">
            <a:avLst/>
          </a:prstGeom>
        </p:spPr>
        <p:txBody>
          <a:bodyPr wrap="square">
            <a:spAutoFit/>
          </a:bodyPr>
          <a:lstStyle/>
          <a:p>
            <a:pPr algn="r"/>
            <a:r>
              <a:rPr lang="ro-RO" altLang="ru-RU" sz="3000" b="1" dirty="0">
                <a:ln w="0"/>
                <a:solidFill>
                  <a:schemeClr val="accent1">
                    <a:lumMod val="75000"/>
                  </a:schemeClr>
                </a:solidFill>
                <a:latin typeface="Arial Black" panose="020B0A04020102020204" pitchFamily="34" charset="0"/>
                <a:cs typeface="Arial" panose="020B0604020202020204" pitchFamily="34" charset="0"/>
              </a:rPr>
              <a:t>PREVENIREA </a:t>
            </a:r>
            <a:r>
              <a:rPr lang="ro-RO" altLang="ru-RU" sz="3000" b="1" dirty="0" smtClean="0">
                <a:ln w="0"/>
                <a:solidFill>
                  <a:schemeClr val="accent1">
                    <a:lumMod val="75000"/>
                  </a:schemeClr>
                </a:solidFill>
                <a:latin typeface="Arial Black" panose="020B0A04020102020204" pitchFamily="34" charset="0"/>
                <a:cs typeface="Arial" panose="020B0604020202020204" pitchFamily="34" charset="0"/>
              </a:rPr>
              <a:t>TERȚIARĂ</a:t>
            </a:r>
            <a:endParaRPr lang="ro-RO" altLang="ru-RU" sz="3000" b="1" dirty="0">
              <a:ln w="0"/>
              <a:solidFill>
                <a:schemeClr val="accent1">
                  <a:lumMod val="75000"/>
                </a:schemeClr>
              </a:solidFill>
              <a:latin typeface="Arial Black" panose="020B0A04020102020204" pitchFamily="34" charset="0"/>
              <a:cs typeface="Arial" panose="020B0604020202020204" pitchFamily="34" charset="0"/>
            </a:endParaRPr>
          </a:p>
          <a:p>
            <a:pPr algn="r"/>
            <a:r>
              <a:rPr lang="ro-RO" altLang="ru-RU" sz="3000" b="1" dirty="0">
                <a:ln w="0"/>
                <a:solidFill>
                  <a:schemeClr val="accent1">
                    <a:lumMod val="75000"/>
                  </a:schemeClr>
                </a:solidFill>
                <a:latin typeface="Arial Black" panose="020B0A04020102020204" pitchFamily="34" charset="0"/>
                <a:cs typeface="Arial" panose="020B0604020202020204" pitchFamily="34" charset="0"/>
              </a:rPr>
              <a:t>A DELINCVENȚEI JUVENILE </a:t>
            </a:r>
            <a:endParaRPr lang="ru-RU" sz="3000" dirty="0"/>
          </a:p>
        </p:txBody>
      </p:sp>
      <p:pic>
        <p:nvPicPr>
          <p:cNvPr id="3" name="Picture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Tree>
    <p:extLst>
      <p:ext uri="{BB962C8B-B14F-4D97-AF65-F5344CB8AC3E}">
        <p14:creationId xmlns:p14="http://schemas.microsoft.com/office/powerpoint/2010/main" val="17173378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95486"/>
            <a:ext cx="7128792" cy="1015663"/>
          </a:xfrm>
          <a:prstGeom prst="rect">
            <a:avLst/>
          </a:prstGeom>
        </p:spPr>
        <p:txBody>
          <a:bodyPr wrap="square">
            <a:spAutoFit/>
          </a:bodyPr>
          <a:lstStyle/>
          <a:p>
            <a:r>
              <a:rPr lang="ro-RO" sz="3000" dirty="0">
                <a:solidFill>
                  <a:srgbClr val="002060"/>
                </a:solidFill>
                <a:latin typeface="Arial Black" panose="020B0A04020102020204" pitchFamily="34" charset="0"/>
              </a:rPr>
              <a:t>Actorii implicați să realizeze </a:t>
            </a:r>
            <a:br>
              <a:rPr lang="ro-RO" sz="3000" dirty="0">
                <a:solidFill>
                  <a:srgbClr val="002060"/>
                </a:solidFill>
                <a:latin typeface="Arial Black" panose="020B0A04020102020204" pitchFamily="34" charset="0"/>
              </a:rPr>
            </a:br>
            <a:r>
              <a:rPr lang="ro-RO" sz="3000" dirty="0">
                <a:solidFill>
                  <a:srgbClr val="002060"/>
                </a:solidFill>
                <a:latin typeface="Arial Black" panose="020B0A04020102020204" pitchFamily="34" charset="0"/>
              </a:rPr>
              <a:t>activități de prevenire </a:t>
            </a:r>
            <a:r>
              <a:rPr lang="ro-RO" sz="3000" dirty="0" smtClean="0">
                <a:solidFill>
                  <a:srgbClr val="002060"/>
                </a:solidFill>
                <a:latin typeface="Arial Black" panose="020B0A04020102020204" pitchFamily="34" charset="0"/>
              </a:rPr>
              <a:t>terțiară</a:t>
            </a:r>
            <a:endParaRPr lang="ru-RU" sz="3000" dirty="0"/>
          </a:p>
        </p:txBody>
      </p:sp>
      <p:graphicFrame>
        <p:nvGraphicFramePr>
          <p:cNvPr id="3" name="Диаграмма 2"/>
          <p:cNvGraphicFramePr>
            <a:graphicFrameLocks/>
          </p:cNvGraphicFramePr>
          <p:nvPr>
            <p:extLst>
              <p:ext uri="{D42A27DB-BD31-4B8C-83A1-F6EECF244321}">
                <p14:modId xmlns:p14="http://schemas.microsoft.com/office/powerpoint/2010/main" val="3665396748"/>
              </p:ext>
            </p:extLst>
          </p:nvPr>
        </p:nvGraphicFramePr>
        <p:xfrm>
          <a:off x="2987824" y="1059582"/>
          <a:ext cx="4464496" cy="3675856"/>
        </p:xfrm>
        <a:graphic>
          <a:graphicData uri="http://schemas.openxmlformats.org/drawingml/2006/chart">
            <c:chart xmlns:c="http://schemas.openxmlformats.org/drawingml/2006/chart" xmlns:r="http://schemas.openxmlformats.org/officeDocument/2006/relationships" r:id="rId2"/>
          </a:graphicData>
        </a:graphic>
      </p:graphicFrame>
      <p:sp>
        <p:nvSpPr>
          <p:cNvPr id="4" name="Скругленный прямоугольник 3"/>
          <p:cNvSpPr/>
          <p:nvPr/>
        </p:nvSpPr>
        <p:spPr>
          <a:xfrm>
            <a:off x="462862" y="4014717"/>
            <a:ext cx="2751148" cy="396974"/>
          </a:xfrm>
          <a:prstGeom prst="roundRect">
            <a:avLst/>
          </a:prstGeom>
          <a:solidFill>
            <a:srgbClr val="E46C0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Alte servicii comunitare</a:t>
            </a:r>
            <a:endParaRPr lang="ru-RU" dirty="0"/>
          </a:p>
        </p:txBody>
      </p:sp>
      <p:sp>
        <p:nvSpPr>
          <p:cNvPr id="5" name="Скругленный прямоугольник 4"/>
          <p:cNvSpPr/>
          <p:nvPr/>
        </p:nvSpPr>
        <p:spPr>
          <a:xfrm>
            <a:off x="444660" y="3470896"/>
            <a:ext cx="2754778" cy="364393"/>
          </a:xfrm>
          <a:prstGeom prst="round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Școala</a:t>
            </a:r>
            <a:endParaRPr lang="ru-RU" dirty="0"/>
          </a:p>
        </p:txBody>
      </p:sp>
      <p:sp>
        <p:nvSpPr>
          <p:cNvPr id="6" name="Скругленный прямоугольник 5"/>
          <p:cNvSpPr/>
          <p:nvPr/>
        </p:nvSpPr>
        <p:spPr>
          <a:xfrm>
            <a:off x="453897" y="2925675"/>
            <a:ext cx="2736304" cy="369366"/>
          </a:xfrm>
          <a:prstGeom prst="roundRect">
            <a:avLst/>
          </a:prstGeom>
          <a:solidFill>
            <a:srgbClr val="604A7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APL</a:t>
            </a:r>
            <a:endParaRPr lang="ru-RU" dirty="0"/>
          </a:p>
        </p:txBody>
      </p:sp>
      <p:sp>
        <p:nvSpPr>
          <p:cNvPr id="7" name="Скругленный прямоугольник 6"/>
          <p:cNvSpPr/>
          <p:nvPr/>
        </p:nvSpPr>
        <p:spPr>
          <a:xfrm>
            <a:off x="455712" y="2403667"/>
            <a:ext cx="2751148" cy="392621"/>
          </a:xfrm>
          <a:prstGeom prst="roundRect">
            <a:avLst/>
          </a:prstGeom>
          <a:solidFill>
            <a:srgbClr val="77933C"/>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Asistența socială</a:t>
            </a:r>
            <a:endParaRPr lang="ru-RU" dirty="0"/>
          </a:p>
        </p:txBody>
      </p:sp>
      <p:sp>
        <p:nvSpPr>
          <p:cNvPr id="9" name="Скругленный прямоугольник 8"/>
          <p:cNvSpPr/>
          <p:nvPr/>
        </p:nvSpPr>
        <p:spPr>
          <a:xfrm>
            <a:off x="453897" y="1913985"/>
            <a:ext cx="2754778" cy="364393"/>
          </a:xfrm>
          <a:prstGeom prst="roundRect">
            <a:avLst/>
          </a:prstGeom>
          <a:solidFill>
            <a:srgbClr val="558ED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Asisitența Pishopedag.</a:t>
            </a:r>
            <a:endParaRPr lang="ru-RU" dirty="0"/>
          </a:p>
        </p:txBody>
      </p:sp>
      <p:sp>
        <p:nvSpPr>
          <p:cNvPr id="11" name="Скругленный прямоугольник 10"/>
          <p:cNvSpPr/>
          <p:nvPr/>
        </p:nvSpPr>
        <p:spPr>
          <a:xfrm>
            <a:off x="462862" y="1379668"/>
            <a:ext cx="2751148" cy="392621"/>
          </a:xfrm>
          <a:prstGeom prst="roundRect">
            <a:avLst/>
          </a:prstGeom>
          <a:solidFill>
            <a:srgbClr val="FFC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Probațiunea</a:t>
            </a:r>
            <a:endParaRPr lang="ru-RU" dirty="0"/>
          </a:p>
        </p:txBody>
      </p:sp>
      <p:sp>
        <p:nvSpPr>
          <p:cNvPr id="12" name="Прямоугольник 11"/>
          <p:cNvSpPr/>
          <p:nvPr/>
        </p:nvSpPr>
        <p:spPr>
          <a:xfrm>
            <a:off x="7668344" y="1568732"/>
            <a:ext cx="648072" cy="936104"/>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smtClean="0">
                <a:solidFill>
                  <a:srgbClr val="FFC000"/>
                </a:solidFill>
                <a:latin typeface="Arial Black" panose="020B0A04020102020204" pitchFamily="34" charset="0"/>
              </a:rPr>
              <a:t>NB!</a:t>
            </a:r>
            <a:endParaRPr lang="ru-RU" b="1" dirty="0">
              <a:solidFill>
                <a:srgbClr val="FFC000"/>
              </a:solidFill>
              <a:latin typeface="Arial Black" panose="020B0A04020102020204" pitchFamily="34" charset="0"/>
            </a:endParaRPr>
          </a:p>
        </p:txBody>
      </p:sp>
      <p:sp>
        <p:nvSpPr>
          <p:cNvPr id="13" name="Блок-схема: процесс 12"/>
          <p:cNvSpPr/>
          <p:nvPr/>
        </p:nvSpPr>
        <p:spPr>
          <a:xfrm>
            <a:off x="7092280" y="2393218"/>
            <a:ext cx="1800200" cy="1225533"/>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smtClean="0">
                <a:solidFill>
                  <a:srgbClr val="FF0000"/>
                </a:solidFill>
              </a:rPr>
              <a:t>Cooperare      intersectorială</a:t>
            </a:r>
            <a:endParaRPr lang="ru-RU" b="1" dirty="0">
              <a:solidFill>
                <a:srgbClr val="FF0000"/>
              </a:solidFill>
            </a:endParaRPr>
          </a:p>
        </p:txBody>
      </p:sp>
      <p:pic>
        <p:nvPicPr>
          <p:cNvPr id="14" name="Picture 10"/>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Tree>
    <p:extLst>
      <p:ext uri="{BB962C8B-B14F-4D97-AF65-F5344CB8AC3E}">
        <p14:creationId xmlns:p14="http://schemas.microsoft.com/office/powerpoint/2010/main" val="1992744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1000"/>
                                        <p:tgtEl>
                                          <p:spTgt spid="5"/>
                                        </p:tgtEl>
                                      </p:cBhvr>
                                    </p:animEffect>
                                    <p:anim calcmode="lin" valueType="num">
                                      <p:cBhvr>
                                        <p:cTn id="36" dur="1000" fill="hold"/>
                                        <p:tgtEl>
                                          <p:spTgt spid="5"/>
                                        </p:tgtEl>
                                        <p:attrNameLst>
                                          <p:attrName>ppt_x</p:attrName>
                                        </p:attrNameLst>
                                      </p:cBhvr>
                                      <p:tavLst>
                                        <p:tav tm="0">
                                          <p:val>
                                            <p:strVal val="#ppt_x"/>
                                          </p:val>
                                        </p:tav>
                                        <p:tav tm="100000">
                                          <p:val>
                                            <p:strVal val="#ppt_x"/>
                                          </p:val>
                                        </p:tav>
                                      </p:tavLst>
                                    </p:anim>
                                    <p:anim calcmode="lin" valueType="num">
                                      <p:cBhvr>
                                        <p:cTn id="3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1000"/>
                                        <p:tgtEl>
                                          <p:spTgt spid="4"/>
                                        </p:tgtEl>
                                      </p:cBhvr>
                                    </p:animEffect>
                                    <p:anim calcmode="lin" valueType="num">
                                      <p:cBhvr>
                                        <p:cTn id="43" dur="1000" fill="hold"/>
                                        <p:tgtEl>
                                          <p:spTgt spid="4"/>
                                        </p:tgtEl>
                                        <p:attrNameLst>
                                          <p:attrName>ppt_x</p:attrName>
                                        </p:attrNameLst>
                                      </p:cBhvr>
                                      <p:tavLst>
                                        <p:tav tm="0">
                                          <p:val>
                                            <p:strVal val="#ppt_x"/>
                                          </p:val>
                                        </p:tav>
                                        <p:tav tm="100000">
                                          <p:val>
                                            <p:strVal val="#ppt_x"/>
                                          </p:val>
                                        </p:tav>
                                      </p:tavLst>
                                    </p:anim>
                                    <p:anim calcmode="lin" valueType="num">
                                      <p:cBhvr>
                                        <p:cTn id="4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3"/>
                                        </p:tgtEl>
                                        <p:attrNameLst>
                                          <p:attrName>style.visibility</p:attrName>
                                        </p:attrNameLst>
                                      </p:cBhvr>
                                      <p:to>
                                        <p:strVal val="visible"/>
                                      </p:to>
                                    </p:set>
                                    <p:animEffect transition="in" filter="barn(inVertical)">
                                      <p:cBhvr>
                                        <p:cTn id="49" dur="500"/>
                                        <p:tgtEl>
                                          <p:spTgt spid="3"/>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fade">
                                      <p:cBhvr>
                                        <p:cTn id="58" dur="1000"/>
                                        <p:tgtEl>
                                          <p:spTgt spid="13"/>
                                        </p:tgtEl>
                                      </p:cBhvr>
                                    </p:animEffect>
                                    <p:anim calcmode="lin" valueType="num">
                                      <p:cBhvr>
                                        <p:cTn id="59" dur="1000" fill="hold"/>
                                        <p:tgtEl>
                                          <p:spTgt spid="13"/>
                                        </p:tgtEl>
                                        <p:attrNameLst>
                                          <p:attrName>ppt_x</p:attrName>
                                        </p:attrNameLst>
                                      </p:cBhvr>
                                      <p:tavLst>
                                        <p:tav tm="0">
                                          <p:val>
                                            <p:strVal val="#ppt_x"/>
                                          </p:val>
                                        </p:tav>
                                        <p:tav tm="100000">
                                          <p:val>
                                            <p:strVal val="#ppt_x"/>
                                          </p:val>
                                        </p:tav>
                                      </p:tavLst>
                                    </p:anim>
                                    <p:anim calcmode="lin" valueType="num">
                                      <p:cBhvr>
                                        <p:cTn id="6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P spid="4" grpId="0" animBg="1"/>
      <p:bldP spid="5" grpId="0" animBg="1"/>
      <p:bldP spid="6" grpId="0" animBg="1"/>
      <p:bldP spid="7" grpId="0" animBg="1"/>
      <p:bldP spid="9" grpId="0" animBg="1"/>
      <p:bldP spid="11" grpId="0" animBg="1"/>
      <p:bldP spid="12"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ltLang="ko-KR" sz="4000" dirty="0" smtClean="0">
                <a:solidFill>
                  <a:schemeClr val="tx1">
                    <a:lumMod val="75000"/>
                    <a:lumOff val="25000"/>
                  </a:schemeClr>
                </a:solidFill>
              </a:rPr>
              <a:t> </a:t>
            </a:r>
            <a:r>
              <a:rPr lang="ro-RO" altLang="ko-KR" sz="3500" dirty="0" smtClean="0">
                <a:solidFill>
                  <a:schemeClr val="accent1">
                    <a:lumMod val="75000"/>
                  </a:schemeClr>
                </a:solidFill>
              </a:rPr>
              <a:t>Prevenirea Delincvenței Juvenile </a:t>
            </a:r>
            <a:endParaRPr lang="ko-KR" altLang="en-US" sz="3500" dirty="0">
              <a:solidFill>
                <a:schemeClr val="accent1">
                  <a:lumMod val="75000"/>
                </a:schemeClr>
              </a:solidFill>
            </a:endParaRPr>
          </a:p>
        </p:txBody>
      </p:sp>
      <p:sp>
        <p:nvSpPr>
          <p:cNvPr id="3" name="Прямоугольник 2"/>
          <p:cNvSpPr/>
          <p:nvPr/>
        </p:nvSpPr>
        <p:spPr>
          <a:xfrm>
            <a:off x="822783" y="855461"/>
            <a:ext cx="7056784" cy="1200329"/>
          </a:xfrm>
          <a:prstGeom prst="rect">
            <a:avLst/>
          </a:prstGeom>
        </p:spPr>
        <p:txBody>
          <a:bodyPr wrap="square">
            <a:spAutoFit/>
          </a:bodyPr>
          <a:lstStyle/>
          <a:p>
            <a:r>
              <a:rPr lang="ro-RO" b="1" dirty="0">
                <a:solidFill>
                  <a:srgbClr val="FFC000"/>
                </a:solidFill>
              </a:rPr>
              <a:t>a</a:t>
            </a:r>
            <a:r>
              <a:rPr lang="ro-RO" b="1" dirty="0" smtClean="0">
                <a:solidFill>
                  <a:srgbClr val="FFC000"/>
                </a:solidFill>
              </a:rPr>
              <a:t>nsamblu măsurilor psiho-sociale și eduaționale întreprinse   de autoritățile de stat comp. și societatea civilă cu scopul  de a diminua sau înlătura factorii care contribuie la formarea      comportamentului  deviant în rîndul  copiilor.</a:t>
            </a:r>
            <a:endParaRPr lang="ru-RU" b="1" dirty="0">
              <a:solidFill>
                <a:srgbClr val="FFC000"/>
              </a:solidFill>
            </a:endParaRPr>
          </a:p>
        </p:txBody>
      </p:sp>
      <p:sp>
        <p:nvSpPr>
          <p:cNvPr id="4" name="Прямоугольник 3"/>
          <p:cNvSpPr/>
          <p:nvPr/>
        </p:nvSpPr>
        <p:spPr>
          <a:xfrm>
            <a:off x="174711" y="1002076"/>
            <a:ext cx="648072" cy="936104"/>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b="1" dirty="0" smtClean="0">
                <a:solidFill>
                  <a:srgbClr val="FFC000"/>
                </a:solidFill>
                <a:latin typeface="Arial Black" panose="020B0A04020102020204" pitchFamily="34" charset="0"/>
              </a:rPr>
              <a:t>NB!</a:t>
            </a:r>
            <a:endParaRPr lang="ru-RU" b="1" dirty="0">
              <a:solidFill>
                <a:srgbClr val="FFC000"/>
              </a:solidFill>
              <a:latin typeface="Arial Black" panose="020B0A04020102020204" pitchFamily="34" charset="0"/>
            </a:endParaRPr>
          </a:p>
        </p:txBody>
      </p:sp>
      <p:sp>
        <p:nvSpPr>
          <p:cNvPr id="5" name="Скругленный прямоугольник 4"/>
          <p:cNvSpPr/>
          <p:nvPr/>
        </p:nvSpPr>
        <p:spPr>
          <a:xfrm>
            <a:off x="525569" y="2562098"/>
            <a:ext cx="2304256" cy="18567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200" dirty="0"/>
              <a:t>m</a:t>
            </a:r>
            <a:r>
              <a:rPr lang="ro-RO" sz="1200" dirty="0" smtClean="0"/>
              <a:t>ăsuri/activități adresate </a:t>
            </a:r>
          </a:p>
          <a:p>
            <a:pPr algn="ctr"/>
            <a:r>
              <a:rPr lang="ro-RO" sz="1200" dirty="0" smtClean="0"/>
              <a:t>publicului larg (pers. </a:t>
            </a:r>
            <a:r>
              <a:rPr lang="ro-RO" sz="1200" dirty="0"/>
              <a:t>c</a:t>
            </a:r>
            <a:r>
              <a:rPr lang="ro-RO" sz="1200" dirty="0" smtClean="0"/>
              <a:t>are  nu neaparat fac parte din  categorie de risc) orientate spre sensibilizare și învățarea unui mod  sănătos de trai, conștientizarea efectelor negative comp. asociale prin educație civică cons. și acces la informație.  </a:t>
            </a:r>
            <a:endParaRPr lang="ru-RU" sz="1200" dirty="0"/>
          </a:p>
        </p:txBody>
      </p:sp>
      <p:sp>
        <p:nvSpPr>
          <p:cNvPr id="8" name="Скругленный прямоугольник 7"/>
          <p:cNvSpPr/>
          <p:nvPr/>
        </p:nvSpPr>
        <p:spPr>
          <a:xfrm>
            <a:off x="3418881" y="2562097"/>
            <a:ext cx="2304256" cy="18567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200" dirty="0">
                <a:latin typeface="+mj-lt"/>
              </a:rPr>
              <a:t>m</a:t>
            </a:r>
            <a:r>
              <a:rPr lang="ro-RO" sz="1200" dirty="0" smtClean="0">
                <a:latin typeface="+mj-lt"/>
              </a:rPr>
              <a:t>ăsuri/activități adresate gr. vulnerabile cu grad sporit  de devianță, orientate spre a diminua sau înlătura       factorii care pot duce la    delincvența juvenilă </a:t>
            </a:r>
            <a:endParaRPr lang="ru-RU" sz="1200" dirty="0">
              <a:latin typeface="+mj-lt"/>
            </a:endParaRPr>
          </a:p>
        </p:txBody>
      </p:sp>
      <p:sp>
        <p:nvSpPr>
          <p:cNvPr id="9" name="Скругленный прямоугольник 8"/>
          <p:cNvSpPr/>
          <p:nvPr/>
        </p:nvSpPr>
        <p:spPr>
          <a:xfrm>
            <a:off x="6312194" y="2587368"/>
            <a:ext cx="2304256" cy="18567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200" dirty="0"/>
              <a:t>m</a:t>
            </a:r>
            <a:r>
              <a:rPr lang="ro-RO" sz="1200" dirty="0" smtClean="0"/>
              <a:t>ăsuri/activități adresate   exclusiv copiilor care au    parcurs sistemul de justiție penală, fiind în conflict cu   legea, orientate spre         diminuarea riscului de        recidivă prin acțiuni de      reintegrarea comunitară.</a:t>
            </a:r>
            <a:endParaRPr lang="ru-RU" sz="1200" dirty="0"/>
          </a:p>
        </p:txBody>
      </p:sp>
      <p:sp>
        <p:nvSpPr>
          <p:cNvPr id="10" name="Прямоугольник 9"/>
          <p:cNvSpPr/>
          <p:nvPr/>
        </p:nvSpPr>
        <p:spPr>
          <a:xfrm>
            <a:off x="822783" y="2123086"/>
            <a:ext cx="1732993" cy="398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solidFill>
                  <a:srgbClr val="0070C0"/>
                </a:solidFill>
                <a:latin typeface="Arial Black" panose="020B0A04020102020204" pitchFamily="34" charset="0"/>
              </a:rPr>
              <a:t>PRIMARĂ</a:t>
            </a:r>
            <a:endParaRPr lang="ru-RU" dirty="0">
              <a:solidFill>
                <a:srgbClr val="0070C0"/>
              </a:solidFill>
              <a:latin typeface="Arial Black" panose="020B0A04020102020204" pitchFamily="34" charset="0"/>
            </a:endParaRPr>
          </a:p>
        </p:txBody>
      </p:sp>
      <p:sp>
        <p:nvSpPr>
          <p:cNvPr id="11" name="Прямоугольник 10"/>
          <p:cNvSpPr/>
          <p:nvPr/>
        </p:nvSpPr>
        <p:spPr>
          <a:xfrm>
            <a:off x="3672607" y="2133756"/>
            <a:ext cx="1808387" cy="398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solidFill>
                  <a:srgbClr val="0070C0"/>
                </a:solidFill>
                <a:latin typeface="Arial Black" panose="020B0A04020102020204" pitchFamily="34" charset="0"/>
              </a:rPr>
              <a:t>SECUNDARĂ</a:t>
            </a:r>
            <a:endParaRPr lang="ru-RU" dirty="0">
              <a:solidFill>
                <a:srgbClr val="0070C0"/>
              </a:solidFill>
              <a:latin typeface="Arial Black" panose="020B0A04020102020204" pitchFamily="34" charset="0"/>
            </a:endParaRPr>
          </a:p>
        </p:txBody>
      </p:sp>
      <p:sp>
        <p:nvSpPr>
          <p:cNvPr id="12" name="Прямоугольник 11"/>
          <p:cNvSpPr/>
          <p:nvPr/>
        </p:nvSpPr>
        <p:spPr>
          <a:xfrm>
            <a:off x="6597825" y="2139309"/>
            <a:ext cx="1732993" cy="398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solidFill>
                  <a:srgbClr val="0070C0"/>
                </a:solidFill>
                <a:latin typeface="Arial Black" panose="020B0A04020102020204" pitchFamily="34" charset="0"/>
              </a:rPr>
              <a:t>TERȚIARĂ</a:t>
            </a:r>
            <a:endParaRPr lang="ru-RU" dirty="0">
              <a:solidFill>
                <a:srgbClr val="0070C0"/>
              </a:solidFill>
              <a:latin typeface="Arial Black" panose="020B0A04020102020204" pitchFamily="34" charset="0"/>
            </a:endParaRPr>
          </a:p>
        </p:txBody>
      </p:sp>
      <p:pic>
        <p:nvPicPr>
          <p:cNvPr id="15" name="Picture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2360" y="4587974"/>
            <a:ext cx="1331640" cy="555526"/>
          </a:xfrm>
          <a:prstGeom prst="rect">
            <a:avLst/>
          </a:prstGeom>
          <a:noFill/>
          <a:ln>
            <a:noFill/>
          </a:ln>
          <a:extLst/>
        </p:spPr>
      </p:pic>
    </p:spTree>
    <p:extLst>
      <p:ext uri="{BB962C8B-B14F-4D97-AF65-F5344CB8AC3E}">
        <p14:creationId xmlns:p14="http://schemas.microsoft.com/office/powerpoint/2010/main" val="2090594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P spid="9" grpId="0" animBg="1"/>
      <p:bldP spid="10" grpId="0" animBg="1"/>
      <p:bldP spid="11" grpId="0" animBg="1"/>
      <p:bldP spid="1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95486"/>
            <a:ext cx="7344816" cy="2400657"/>
          </a:xfrm>
          <a:prstGeom prst="rect">
            <a:avLst/>
          </a:prstGeom>
        </p:spPr>
        <p:txBody>
          <a:bodyPr wrap="square">
            <a:spAutoFit/>
          </a:bodyPr>
          <a:lstStyle/>
          <a:p>
            <a:r>
              <a:rPr lang="ro-RO" sz="3000" dirty="0" smtClean="0">
                <a:solidFill>
                  <a:srgbClr val="002060"/>
                </a:solidFill>
                <a:latin typeface="Arial Black" panose="020B0A04020102020204" pitchFamily="34" charset="0"/>
              </a:rPr>
              <a:t>Evoluția conceptului de prevenire a delincvenței juvenile și </a:t>
            </a:r>
          </a:p>
          <a:p>
            <a:r>
              <a:rPr lang="ro-RO" sz="3000" dirty="0" smtClean="0">
                <a:solidFill>
                  <a:srgbClr val="002060"/>
                </a:solidFill>
                <a:latin typeface="Arial Black" panose="020B0A04020102020204" pitchFamily="34" charset="0"/>
              </a:rPr>
              <a:t>intervenția pe parcurs a 2 decenii...</a:t>
            </a:r>
          </a:p>
          <a:p>
            <a:endParaRPr lang="ru-RU" sz="3000" dirty="0"/>
          </a:p>
        </p:txBody>
      </p:sp>
      <p:sp>
        <p:nvSpPr>
          <p:cNvPr id="4" name="Стрелка вправо 3"/>
          <p:cNvSpPr/>
          <p:nvPr/>
        </p:nvSpPr>
        <p:spPr>
          <a:xfrm>
            <a:off x="6047946" y="2162473"/>
            <a:ext cx="2826677" cy="2448272"/>
          </a:xfrm>
          <a:prstGeom prst="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1200" b="1" dirty="0"/>
              <a:t>s</a:t>
            </a:r>
            <a:r>
              <a:rPr lang="ro-RO" sz="1200" b="1" dirty="0" smtClean="0"/>
              <a:t>ervicii comunitare </a:t>
            </a:r>
          </a:p>
          <a:p>
            <a:pPr algn="r"/>
            <a:r>
              <a:rPr lang="ro-RO" sz="1200" b="1" dirty="0" smtClean="0"/>
              <a:t>generale care </a:t>
            </a:r>
          </a:p>
          <a:p>
            <a:pPr algn="r"/>
            <a:r>
              <a:rPr lang="ro-RO" sz="1200" b="1" dirty="0"/>
              <a:t>r</a:t>
            </a:r>
            <a:r>
              <a:rPr lang="ro-RO" sz="1200" b="1" dirty="0" smtClean="0"/>
              <a:t>ăspund </a:t>
            </a:r>
          </a:p>
          <a:p>
            <a:pPr algn="r"/>
            <a:r>
              <a:rPr lang="ro-RO" sz="1200" b="1" dirty="0" smtClean="0"/>
              <a:t>necesităților</a:t>
            </a:r>
          </a:p>
          <a:p>
            <a:pPr algn="r"/>
            <a:r>
              <a:rPr lang="ro-RO" sz="1200" b="1" dirty="0" smtClean="0"/>
              <a:t> copiilor cu comp. </a:t>
            </a:r>
          </a:p>
          <a:p>
            <a:pPr algn="r"/>
            <a:r>
              <a:rPr lang="ro-RO" sz="1200" b="1" dirty="0" smtClean="0"/>
              <a:t>deviant</a:t>
            </a:r>
            <a:endParaRPr lang="ru-RU" sz="1200" b="1" dirty="0"/>
          </a:p>
        </p:txBody>
      </p:sp>
      <p:sp>
        <p:nvSpPr>
          <p:cNvPr id="5" name="Стрелка вправо 4"/>
          <p:cNvSpPr/>
          <p:nvPr/>
        </p:nvSpPr>
        <p:spPr>
          <a:xfrm>
            <a:off x="3635896" y="2153068"/>
            <a:ext cx="3168352" cy="2397855"/>
          </a:xfrm>
          <a:prstGeom prst="rightArrow">
            <a:avLst/>
          </a:prstGeom>
          <a:solidFill>
            <a:srgbClr val="E46C0A"/>
          </a:solidFill>
          <a:ln>
            <a:solidFill>
              <a:srgbClr val="E46C0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1400" b="1" dirty="0" smtClean="0"/>
              <a:t>servicii comunitare </a:t>
            </a:r>
          </a:p>
          <a:p>
            <a:pPr algn="r"/>
            <a:r>
              <a:rPr lang="ro-RO" sz="1400" b="1" dirty="0" smtClean="0"/>
              <a:t>destinate copiilor</a:t>
            </a:r>
          </a:p>
          <a:p>
            <a:pPr algn="r"/>
            <a:r>
              <a:rPr lang="ro-RO" sz="1400" b="1" dirty="0" smtClean="0"/>
              <a:t> cu  comportament </a:t>
            </a:r>
          </a:p>
          <a:p>
            <a:pPr algn="r"/>
            <a:r>
              <a:rPr lang="ro-RO" sz="1400" b="1" dirty="0" smtClean="0"/>
              <a:t>delincvent </a:t>
            </a:r>
            <a:endParaRPr lang="ru-RU" sz="1400" b="1" dirty="0"/>
          </a:p>
        </p:txBody>
      </p:sp>
      <p:sp>
        <p:nvSpPr>
          <p:cNvPr id="6" name="Стрелка вправо 5"/>
          <p:cNvSpPr/>
          <p:nvPr/>
        </p:nvSpPr>
        <p:spPr>
          <a:xfrm>
            <a:off x="1763688" y="2156406"/>
            <a:ext cx="2789947" cy="2328063"/>
          </a:xfrm>
          <a:prstGeom prst="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sz="1500" b="1" dirty="0" smtClean="0"/>
              <a:t> măsuri  </a:t>
            </a:r>
          </a:p>
          <a:p>
            <a:pPr algn="r"/>
            <a:r>
              <a:rPr lang="ro-RO" sz="1500" b="1" dirty="0" smtClean="0"/>
              <a:t>educative </a:t>
            </a:r>
          </a:p>
          <a:p>
            <a:pPr algn="r"/>
            <a:r>
              <a:rPr lang="ro-RO" sz="1500" b="1" dirty="0" smtClean="0"/>
              <a:t>și supraveghere </a:t>
            </a:r>
          </a:p>
          <a:p>
            <a:pPr algn="r"/>
            <a:r>
              <a:rPr lang="ro-RO" sz="1500" b="1" dirty="0" smtClean="0"/>
              <a:t>în comunitate</a:t>
            </a:r>
            <a:endParaRPr lang="ru-RU" sz="1500" b="1" dirty="0"/>
          </a:p>
        </p:txBody>
      </p:sp>
      <p:sp>
        <p:nvSpPr>
          <p:cNvPr id="7" name="Стрелка вправо 6"/>
          <p:cNvSpPr/>
          <p:nvPr/>
        </p:nvSpPr>
        <p:spPr>
          <a:xfrm>
            <a:off x="269377" y="2083812"/>
            <a:ext cx="2250540" cy="2400657"/>
          </a:xfrm>
          <a:prstGeom prst="rightArrow">
            <a:avLst/>
          </a:prstGeom>
          <a:solidFill>
            <a:srgbClr val="8E0000"/>
          </a:solidFill>
          <a:ln>
            <a:solidFill>
              <a:srgbClr val="8E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500" b="1" dirty="0"/>
              <a:t>m</a:t>
            </a:r>
            <a:r>
              <a:rPr lang="ro-RO" sz="1500" b="1" dirty="0" smtClean="0"/>
              <a:t>ăsuri </a:t>
            </a:r>
          </a:p>
          <a:p>
            <a:pPr algn="ctr"/>
            <a:r>
              <a:rPr lang="ro-RO" sz="1500" b="1" dirty="0" smtClean="0"/>
              <a:t>„corecționale„    cu privare de     liberate </a:t>
            </a:r>
            <a:endParaRPr lang="ru-RU" sz="1500" b="1" dirty="0"/>
          </a:p>
        </p:txBody>
      </p:sp>
      <p:sp>
        <p:nvSpPr>
          <p:cNvPr id="8" name="Блок-схема: процесс 7"/>
          <p:cNvSpPr/>
          <p:nvPr/>
        </p:nvSpPr>
        <p:spPr>
          <a:xfrm>
            <a:off x="47982" y="2153068"/>
            <a:ext cx="1259632" cy="443075"/>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000" b="1" dirty="0" smtClean="0">
                <a:solidFill>
                  <a:schemeClr val="tx2">
                    <a:lumMod val="75000"/>
                  </a:schemeClr>
                </a:solidFill>
              </a:rPr>
              <a:t>Intervenție </a:t>
            </a:r>
          </a:p>
          <a:p>
            <a:pPr algn="ctr"/>
            <a:r>
              <a:rPr lang="ro-RO" sz="1000" b="1" dirty="0" smtClean="0">
                <a:solidFill>
                  <a:schemeClr val="tx2">
                    <a:lumMod val="75000"/>
                  </a:schemeClr>
                </a:solidFill>
              </a:rPr>
              <a:t>Post-infractională</a:t>
            </a:r>
            <a:endParaRPr lang="ru-RU" sz="1000" b="1" dirty="0">
              <a:solidFill>
                <a:schemeClr val="tx2">
                  <a:lumMod val="75000"/>
                </a:schemeClr>
              </a:solidFill>
            </a:endParaRPr>
          </a:p>
        </p:txBody>
      </p:sp>
      <p:sp>
        <p:nvSpPr>
          <p:cNvPr id="9" name="Блок-схема: процесс 8"/>
          <p:cNvSpPr/>
          <p:nvPr/>
        </p:nvSpPr>
        <p:spPr>
          <a:xfrm>
            <a:off x="1998295" y="2186295"/>
            <a:ext cx="1368224" cy="443075"/>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000" b="1" dirty="0" smtClean="0">
                <a:solidFill>
                  <a:schemeClr val="tx2">
                    <a:lumMod val="75000"/>
                  </a:schemeClr>
                </a:solidFill>
              </a:rPr>
              <a:t>Intervenție </a:t>
            </a:r>
          </a:p>
          <a:p>
            <a:pPr algn="ctr"/>
            <a:r>
              <a:rPr lang="ro-RO" sz="1000" b="1" dirty="0" smtClean="0">
                <a:solidFill>
                  <a:schemeClr val="tx2">
                    <a:lumMod val="75000"/>
                  </a:schemeClr>
                </a:solidFill>
              </a:rPr>
              <a:t>Post-infractională</a:t>
            </a:r>
            <a:endParaRPr lang="ru-RU" sz="1000" b="1" dirty="0">
              <a:solidFill>
                <a:schemeClr val="tx2">
                  <a:lumMod val="75000"/>
                </a:schemeClr>
              </a:solidFill>
            </a:endParaRPr>
          </a:p>
        </p:txBody>
      </p:sp>
      <p:sp>
        <p:nvSpPr>
          <p:cNvPr id="10" name="Блок-схема: процесс 9"/>
          <p:cNvSpPr/>
          <p:nvPr/>
        </p:nvSpPr>
        <p:spPr>
          <a:xfrm>
            <a:off x="4041158" y="2162473"/>
            <a:ext cx="1259632" cy="443075"/>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000" b="1" dirty="0" smtClean="0">
                <a:solidFill>
                  <a:schemeClr val="tx2">
                    <a:lumMod val="75000"/>
                  </a:schemeClr>
                </a:solidFill>
              </a:rPr>
              <a:t>Intervenție </a:t>
            </a:r>
          </a:p>
          <a:p>
            <a:pPr algn="ctr"/>
            <a:r>
              <a:rPr lang="ro-RO" sz="1000" b="1" dirty="0" smtClean="0">
                <a:solidFill>
                  <a:schemeClr val="tx2">
                    <a:lumMod val="75000"/>
                  </a:schemeClr>
                </a:solidFill>
              </a:rPr>
              <a:t>Pre-infractională</a:t>
            </a:r>
            <a:endParaRPr lang="ru-RU" sz="1000" b="1" dirty="0">
              <a:solidFill>
                <a:schemeClr val="tx2">
                  <a:lumMod val="75000"/>
                </a:schemeClr>
              </a:solidFill>
            </a:endParaRPr>
          </a:p>
        </p:txBody>
      </p:sp>
      <p:sp>
        <p:nvSpPr>
          <p:cNvPr id="11" name="Блок-схема: процесс 10"/>
          <p:cNvSpPr/>
          <p:nvPr/>
        </p:nvSpPr>
        <p:spPr>
          <a:xfrm>
            <a:off x="6335869" y="2206504"/>
            <a:ext cx="1259632" cy="443075"/>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000" b="1" dirty="0" smtClean="0">
                <a:solidFill>
                  <a:schemeClr val="tx2">
                    <a:lumMod val="75000"/>
                  </a:schemeClr>
                </a:solidFill>
              </a:rPr>
              <a:t>Intervenție </a:t>
            </a:r>
          </a:p>
          <a:p>
            <a:pPr algn="ctr"/>
            <a:r>
              <a:rPr lang="ro-RO" sz="1000" b="1" dirty="0" smtClean="0">
                <a:solidFill>
                  <a:schemeClr val="tx2">
                    <a:lumMod val="75000"/>
                  </a:schemeClr>
                </a:solidFill>
              </a:rPr>
              <a:t>timpurie</a:t>
            </a:r>
            <a:endParaRPr lang="ru-RU" sz="1000" b="1" dirty="0">
              <a:solidFill>
                <a:schemeClr val="tx2">
                  <a:lumMod val="75000"/>
                </a:schemeClr>
              </a:solidFill>
            </a:endParaRPr>
          </a:p>
        </p:txBody>
      </p:sp>
      <p:pic>
        <p:nvPicPr>
          <p:cNvPr id="12" name="Picture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Tree>
    <p:extLst>
      <p:ext uri="{BB962C8B-B14F-4D97-AF65-F5344CB8AC3E}">
        <p14:creationId xmlns:p14="http://schemas.microsoft.com/office/powerpoint/2010/main" val="1186957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Блок-схема: процесс 3"/>
          <p:cNvSpPr/>
          <p:nvPr/>
        </p:nvSpPr>
        <p:spPr>
          <a:xfrm>
            <a:off x="7919864" y="4371950"/>
            <a:ext cx="1080120" cy="72008"/>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200" dirty="0" smtClean="0">
                <a:solidFill>
                  <a:schemeClr val="accent6">
                    <a:lumMod val="75000"/>
                  </a:schemeClr>
                </a:solidFill>
                <a:hlinkClick r:id="rId2"/>
              </a:rPr>
              <a:t>www.irp.md</a:t>
            </a:r>
            <a:r>
              <a:rPr lang="ro-RO" sz="1200" dirty="0" smtClean="0">
                <a:solidFill>
                  <a:schemeClr val="accent6">
                    <a:lumMod val="75000"/>
                  </a:schemeClr>
                </a:solidFill>
              </a:rPr>
              <a:t> </a:t>
            </a:r>
          </a:p>
          <a:p>
            <a:pPr algn="ctr"/>
            <a:r>
              <a:rPr lang="ro-RO" sz="1200" dirty="0" smtClean="0">
                <a:solidFill>
                  <a:schemeClr val="accent6">
                    <a:lumMod val="75000"/>
                  </a:schemeClr>
                </a:solidFill>
                <a:hlinkClick r:id="rId3"/>
              </a:rPr>
              <a:t>info@irp.md</a:t>
            </a:r>
            <a:r>
              <a:rPr lang="ro-RO" sz="1200" dirty="0" smtClean="0">
                <a:solidFill>
                  <a:schemeClr val="accent6">
                    <a:lumMod val="75000"/>
                  </a:schemeClr>
                </a:solidFill>
              </a:rPr>
              <a:t> </a:t>
            </a:r>
          </a:p>
        </p:txBody>
      </p:sp>
      <p:sp>
        <p:nvSpPr>
          <p:cNvPr id="2" name="Блок-схема: процесс 1"/>
          <p:cNvSpPr/>
          <p:nvPr/>
        </p:nvSpPr>
        <p:spPr>
          <a:xfrm>
            <a:off x="1979712" y="1203598"/>
            <a:ext cx="5472608" cy="2376264"/>
          </a:xfrm>
          <a:prstGeom prst="flowChartProcess">
            <a:avLst/>
          </a:prstGeom>
          <a:solidFill>
            <a:srgbClr val="FFFFCC"/>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5000" b="1" dirty="0" smtClean="0">
                <a:solidFill>
                  <a:schemeClr val="accent6">
                    <a:lumMod val="75000"/>
                  </a:schemeClr>
                </a:solidFill>
              </a:rPr>
              <a:t>Vă Multumesc </a:t>
            </a:r>
          </a:p>
          <a:p>
            <a:pPr algn="ctr"/>
            <a:r>
              <a:rPr lang="ro-RO" sz="5000" b="1" dirty="0">
                <a:solidFill>
                  <a:schemeClr val="accent6">
                    <a:lumMod val="75000"/>
                  </a:schemeClr>
                </a:solidFill>
              </a:rPr>
              <a:t>p</a:t>
            </a:r>
            <a:r>
              <a:rPr lang="ro-RO" sz="5000" b="1" dirty="0" smtClean="0">
                <a:solidFill>
                  <a:schemeClr val="accent6">
                    <a:lumMod val="75000"/>
                  </a:schemeClr>
                </a:solidFill>
              </a:rPr>
              <a:t>entru atenție! </a:t>
            </a:r>
            <a:endParaRPr lang="ru-RU" sz="5000" b="1" dirty="0">
              <a:solidFill>
                <a:schemeClr val="accent6">
                  <a:lumMod val="75000"/>
                </a:schemeClr>
              </a:solidFill>
            </a:endParaRPr>
          </a:p>
        </p:txBody>
      </p:sp>
      <p:pic>
        <p:nvPicPr>
          <p:cNvPr id="3" name="Picture 10"/>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12360" y="4587974"/>
            <a:ext cx="1331640" cy="555526"/>
          </a:xfrm>
          <a:prstGeom prst="rect">
            <a:avLst/>
          </a:prstGeom>
          <a:noFill/>
          <a:ln>
            <a:noFill/>
          </a:ln>
          <a:extLst/>
        </p:spPr>
      </p:pic>
      <p:sp>
        <p:nvSpPr>
          <p:cNvPr id="5" name="Блок-схема: процесс 4"/>
          <p:cNvSpPr/>
          <p:nvPr/>
        </p:nvSpPr>
        <p:spPr>
          <a:xfrm>
            <a:off x="6491173" y="3748272"/>
            <a:ext cx="2615843" cy="432048"/>
          </a:xfrm>
          <a:prstGeom prst="flowChartProces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o-RO" b="1" dirty="0" smtClean="0">
                <a:solidFill>
                  <a:schemeClr val="bg1">
                    <a:lumMod val="50000"/>
                  </a:schemeClr>
                </a:solidFill>
              </a:rPr>
              <a:t>Daniela Groza-Josanu</a:t>
            </a:r>
            <a:endParaRPr lang="ru-RU" b="1" dirty="0">
              <a:solidFill>
                <a:schemeClr val="bg1">
                  <a:lumMod val="50000"/>
                </a:schemeClr>
              </a:solidFill>
            </a:endParaRPr>
          </a:p>
        </p:txBody>
      </p:sp>
    </p:spTree>
    <p:extLst>
      <p:ext uri="{BB962C8B-B14F-4D97-AF65-F5344CB8AC3E}">
        <p14:creationId xmlns:p14="http://schemas.microsoft.com/office/powerpoint/2010/main" val="2944189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p:cNvSpPr txBox="1">
            <a:spLocks noChangeArrowheads="1"/>
          </p:cNvSpPr>
          <p:nvPr/>
        </p:nvSpPr>
        <p:spPr bwMode="auto">
          <a:xfrm>
            <a:off x="522560" y="1526160"/>
            <a:ext cx="8604448" cy="1569660"/>
          </a:xfrm>
          <a:prstGeom prst="rect">
            <a:avLst/>
          </a:prstGeom>
          <a:noFill/>
          <a:ln w="9525">
            <a:noFill/>
            <a:miter lim="800000"/>
            <a:headEnd/>
            <a:tailEnd/>
          </a:ln>
        </p:spPr>
        <p:txBody>
          <a:bodyPr wrap="square">
            <a:spAutoFit/>
          </a:bodyPr>
          <a:lstStyle/>
          <a:p>
            <a:pPr algn="r"/>
            <a:r>
              <a:rPr lang="ro-RO" sz="3200" b="1" dirty="0">
                <a:solidFill>
                  <a:schemeClr val="accent1">
                    <a:lumMod val="75000"/>
                  </a:schemeClr>
                </a:solidFill>
                <a:latin typeface="Arial Black" panose="020B0A04020102020204" pitchFamily="34" charset="0"/>
              </a:rPr>
              <a:t>Cadrul legal de reglementare la nivel </a:t>
            </a:r>
          </a:p>
          <a:p>
            <a:pPr algn="r"/>
            <a:r>
              <a:rPr lang="ro-RO" sz="3200" b="1" dirty="0">
                <a:solidFill>
                  <a:schemeClr val="accent1">
                    <a:lumMod val="75000"/>
                  </a:schemeClr>
                </a:solidFill>
                <a:latin typeface="Arial Black" panose="020B0A04020102020204" pitchFamily="34" charset="0"/>
              </a:rPr>
              <a:t>național a acțiunilor de prevenire a </a:t>
            </a:r>
          </a:p>
          <a:p>
            <a:pPr algn="r"/>
            <a:r>
              <a:rPr lang="ro-RO" sz="3200" b="1" dirty="0">
                <a:solidFill>
                  <a:schemeClr val="accent1">
                    <a:lumMod val="75000"/>
                  </a:schemeClr>
                </a:solidFill>
                <a:latin typeface="Arial Black" panose="020B0A04020102020204" pitchFamily="34" charset="0"/>
              </a:rPr>
              <a:t>delincvenței juvenile</a:t>
            </a:r>
            <a:endParaRPr lang="ru-RU" sz="3200" b="1" dirty="0">
              <a:solidFill>
                <a:schemeClr val="accent1">
                  <a:lumMod val="75000"/>
                </a:schemeClr>
              </a:solidFill>
              <a:latin typeface="Arial Black" panose="020B0A04020102020204" pitchFamily="34" charset="0"/>
            </a:endParaRPr>
          </a:p>
        </p:txBody>
      </p:sp>
      <p:pic>
        <p:nvPicPr>
          <p:cNvPr id="7" name="Picture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2360" y="4587974"/>
            <a:ext cx="1331640" cy="555526"/>
          </a:xfrm>
          <a:prstGeom prst="rect">
            <a:avLst/>
          </a:prstGeom>
          <a:noFill/>
          <a:ln>
            <a:noFill/>
          </a:ln>
          <a:extLst/>
        </p:spPr>
      </p:pic>
    </p:spTree>
    <p:extLst>
      <p:ext uri="{BB962C8B-B14F-4D97-AF65-F5344CB8AC3E}">
        <p14:creationId xmlns:p14="http://schemas.microsoft.com/office/powerpoint/2010/main" val="11652869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0"/>
            <a:ext cx="7146540" cy="1176382"/>
          </a:xfrm>
        </p:spPr>
        <p:txBody>
          <a:bodyPr>
            <a:normAutofit fontScale="90000"/>
          </a:bodyPr>
          <a:lstStyle/>
          <a:p>
            <a:pPr marL="0" indent="0"/>
            <a:r>
              <a:rPr lang="ro-RO" altLang="ru-RU" dirty="0" smtClean="0">
                <a:solidFill>
                  <a:srgbClr val="E86946"/>
                </a:solidFill>
                <a:effectLst>
                  <a:outerShdw blurRad="38100" dist="38100" dir="2700000" algn="tl">
                    <a:srgbClr val="000000">
                      <a:alpha val="43137"/>
                    </a:srgbClr>
                  </a:outerShdw>
                </a:effectLst>
              </a:rPr>
              <a:t/>
            </a:r>
            <a:br>
              <a:rPr lang="ro-RO" altLang="ru-RU" dirty="0" smtClean="0">
                <a:solidFill>
                  <a:srgbClr val="E86946"/>
                </a:solidFill>
                <a:effectLst>
                  <a:outerShdw blurRad="38100" dist="38100" dir="2700000" algn="tl">
                    <a:srgbClr val="000000">
                      <a:alpha val="43137"/>
                    </a:srgbClr>
                  </a:outerShdw>
                </a:effectLst>
              </a:rPr>
            </a:br>
            <a:r>
              <a:rPr lang="ro-RO" altLang="ru-RU" dirty="0">
                <a:solidFill>
                  <a:srgbClr val="E86946"/>
                </a:solidFill>
                <a:effectLst>
                  <a:outerShdw blurRad="38100" dist="38100" dir="2700000" algn="tl">
                    <a:srgbClr val="000000">
                      <a:alpha val="43137"/>
                    </a:srgbClr>
                  </a:outerShdw>
                </a:effectLst>
              </a:rPr>
              <a:t/>
            </a:r>
            <a:br>
              <a:rPr lang="ro-RO" altLang="ru-RU" dirty="0">
                <a:solidFill>
                  <a:srgbClr val="E86946"/>
                </a:solidFill>
                <a:effectLst>
                  <a:outerShdw blurRad="38100" dist="38100" dir="2700000" algn="tl">
                    <a:srgbClr val="000000">
                      <a:alpha val="43137"/>
                    </a:srgbClr>
                  </a:outerShdw>
                </a:effectLst>
              </a:rPr>
            </a:br>
            <a:r>
              <a:rPr lang="en-US" altLang="ru-RU" sz="3000" dirty="0" smtClean="0">
                <a:solidFill>
                  <a:schemeClr val="accent1">
                    <a:lumMod val="75000"/>
                  </a:schemeClr>
                </a:solidFill>
                <a:latin typeface="Arial Black" panose="020B0A04020102020204" pitchFamily="34" charset="0"/>
              </a:rPr>
              <a:t>L</a:t>
            </a:r>
            <a:r>
              <a:rPr lang="ro-RO" altLang="ru-RU" sz="3000" dirty="0">
                <a:solidFill>
                  <a:schemeClr val="accent1">
                    <a:lumMod val="75000"/>
                  </a:schemeClr>
                </a:solidFill>
                <a:latin typeface="Arial Black" panose="020B0A04020102020204" pitchFamily="34" charset="0"/>
              </a:rPr>
              <a:t>egea privind protecţia specială a </a:t>
            </a:r>
            <a:r>
              <a:rPr lang="ro-RO" altLang="ru-RU" sz="3000" dirty="0" smtClean="0">
                <a:solidFill>
                  <a:schemeClr val="accent1">
                    <a:lumMod val="75000"/>
                  </a:schemeClr>
                </a:solidFill>
                <a:latin typeface="Arial Black" panose="020B0A04020102020204" pitchFamily="34" charset="0"/>
              </a:rPr>
              <a:t/>
            </a:r>
            <a:br>
              <a:rPr lang="ro-RO" altLang="ru-RU" sz="3000" dirty="0" smtClean="0">
                <a:solidFill>
                  <a:schemeClr val="accent1">
                    <a:lumMod val="75000"/>
                  </a:schemeClr>
                </a:solidFill>
                <a:latin typeface="Arial Black" panose="020B0A04020102020204" pitchFamily="34" charset="0"/>
              </a:rPr>
            </a:br>
            <a:r>
              <a:rPr lang="ro-RO" altLang="ru-RU" sz="3000" dirty="0" smtClean="0">
                <a:solidFill>
                  <a:schemeClr val="accent1">
                    <a:lumMod val="75000"/>
                  </a:schemeClr>
                </a:solidFill>
                <a:latin typeface="Arial Black" panose="020B0A04020102020204" pitchFamily="34" charset="0"/>
              </a:rPr>
              <a:t>copiilor aflaţi </a:t>
            </a:r>
            <a:r>
              <a:rPr lang="ro-RO" altLang="ru-RU" sz="3000" dirty="0">
                <a:solidFill>
                  <a:schemeClr val="accent1">
                    <a:lumMod val="75000"/>
                  </a:schemeClr>
                </a:solidFill>
                <a:latin typeface="Arial Black" panose="020B0A04020102020204" pitchFamily="34" charset="0"/>
              </a:rPr>
              <a:t>în situaţie de risc şi </a:t>
            </a:r>
            <a:r>
              <a:rPr lang="ro-RO" altLang="ru-RU" sz="3000" dirty="0" smtClean="0">
                <a:solidFill>
                  <a:schemeClr val="accent1">
                    <a:lumMod val="75000"/>
                  </a:schemeClr>
                </a:solidFill>
                <a:latin typeface="Arial Black" panose="020B0A04020102020204" pitchFamily="34" charset="0"/>
              </a:rPr>
              <a:t/>
            </a:r>
            <a:br>
              <a:rPr lang="ro-RO" altLang="ru-RU" sz="3000" dirty="0" smtClean="0">
                <a:solidFill>
                  <a:schemeClr val="accent1">
                    <a:lumMod val="75000"/>
                  </a:schemeClr>
                </a:solidFill>
                <a:latin typeface="Arial Black" panose="020B0A04020102020204" pitchFamily="34" charset="0"/>
              </a:rPr>
            </a:br>
            <a:r>
              <a:rPr lang="ro-RO" altLang="ru-RU" sz="3000" dirty="0" smtClean="0">
                <a:solidFill>
                  <a:schemeClr val="accent1">
                    <a:lumMod val="75000"/>
                  </a:schemeClr>
                </a:solidFill>
                <a:latin typeface="Arial Black" panose="020B0A04020102020204" pitchFamily="34" charset="0"/>
              </a:rPr>
              <a:t>a </a:t>
            </a:r>
            <a:r>
              <a:rPr lang="ro-RO" altLang="ru-RU" sz="3000" dirty="0">
                <a:solidFill>
                  <a:schemeClr val="accent1">
                    <a:lumMod val="75000"/>
                  </a:schemeClr>
                </a:solidFill>
                <a:latin typeface="Arial Black" panose="020B0A04020102020204" pitchFamily="34" charset="0"/>
              </a:rPr>
              <a:t>copiilor </a:t>
            </a:r>
            <a:r>
              <a:rPr lang="ro-RO" altLang="ru-RU" sz="3000" dirty="0" smtClean="0">
                <a:solidFill>
                  <a:schemeClr val="accent1">
                    <a:lumMod val="75000"/>
                  </a:schemeClr>
                </a:solidFill>
                <a:latin typeface="Arial Black" panose="020B0A04020102020204" pitchFamily="34" charset="0"/>
              </a:rPr>
              <a:t>separaţi </a:t>
            </a:r>
            <a:r>
              <a:rPr lang="ro-RO" altLang="ru-RU" sz="3000" dirty="0">
                <a:solidFill>
                  <a:schemeClr val="accent1">
                    <a:lumMod val="75000"/>
                  </a:schemeClr>
                </a:solidFill>
                <a:latin typeface="Arial Black" panose="020B0A04020102020204" pitchFamily="34" charset="0"/>
              </a:rPr>
              <a:t>de părinţi. </a:t>
            </a:r>
            <a:r>
              <a:rPr lang="ro-RO" altLang="ru-RU" dirty="0">
                <a:solidFill>
                  <a:srgbClr val="E86946"/>
                </a:solidFill>
                <a:effectLst>
                  <a:outerShdw blurRad="38100" dist="38100" dir="2700000" algn="tl">
                    <a:srgbClr val="000000">
                      <a:alpha val="43137"/>
                    </a:srgbClr>
                  </a:outerShdw>
                </a:effectLst>
              </a:rPr>
              <a:t/>
            </a:r>
            <a:br>
              <a:rPr lang="ro-RO" altLang="ru-RU" dirty="0">
                <a:solidFill>
                  <a:srgbClr val="E86946"/>
                </a:solidFill>
                <a:effectLst>
                  <a:outerShdw blurRad="38100" dist="38100" dir="2700000" algn="tl">
                    <a:srgbClr val="000000">
                      <a:alpha val="43137"/>
                    </a:srgbClr>
                  </a:outerShdw>
                </a:effectLst>
              </a:rPr>
            </a:br>
            <a:endParaRPr lang="ru-RU" dirty="0"/>
          </a:p>
        </p:txBody>
      </p:sp>
      <p:sp>
        <p:nvSpPr>
          <p:cNvPr id="3" name="Объект 2"/>
          <p:cNvSpPr>
            <a:spLocks noGrp="1"/>
          </p:cNvSpPr>
          <p:nvPr>
            <p:ph idx="1"/>
          </p:nvPr>
        </p:nvSpPr>
        <p:spPr>
          <a:xfrm>
            <a:off x="457200" y="1649917"/>
            <a:ext cx="8229600" cy="2866049"/>
          </a:xfrm>
          <a:solidFill>
            <a:srgbClr val="FEFBE2"/>
          </a:solidFill>
        </p:spPr>
        <p:txBody>
          <a:bodyPr>
            <a:normAutofit fontScale="62500" lnSpcReduction="20000"/>
          </a:bodyPr>
          <a:lstStyle/>
          <a:p>
            <a:pPr marL="0" indent="0" algn="just">
              <a:buNone/>
            </a:pPr>
            <a:r>
              <a:rPr lang="ro-RO" b="1" i="1" dirty="0">
                <a:solidFill>
                  <a:schemeClr val="accent6">
                    <a:lumMod val="75000"/>
                  </a:schemeClr>
                </a:solidFill>
              </a:rPr>
              <a:t>”Prezenta lege </a:t>
            </a:r>
            <a:r>
              <a:rPr lang="ro-RO" b="1" i="1" u="sng" dirty="0">
                <a:solidFill>
                  <a:schemeClr val="accent6">
                    <a:lumMod val="75000"/>
                  </a:schemeClr>
                </a:solidFill>
              </a:rPr>
              <a:t>stabileşte procedurile de identificare, evaluare, asistenţă, referire, monitorizare şi evidenţă a copiilor aflaţi în situaţie de risc şi a copiilor separaţi de părinţi, precum şi autorităţile şi structurile responsabile de aplicarea procedurilor respective</a:t>
            </a:r>
          </a:p>
          <a:p>
            <a:pPr marL="0" indent="0" algn="just">
              <a:buNone/>
            </a:pPr>
            <a:endParaRPr lang="ro-RO" altLang="ru-RU" b="1" dirty="0">
              <a:solidFill>
                <a:schemeClr val="accent6">
                  <a:lumMod val="75000"/>
                </a:schemeClr>
              </a:solidFill>
            </a:endParaRPr>
          </a:p>
          <a:p>
            <a:pPr marL="0" indent="0" algn="just">
              <a:buNone/>
            </a:pPr>
            <a:r>
              <a:rPr lang="ro-RO" b="1" i="1" dirty="0">
                <a:solidFill>
                  <a:schemeClr val="accent6">
                    <a:lumMod val="75000"/>
                  </a:schemeClr>
                </a:solidFill>
              </a:rPr>
              <a:t>Acestă lege oferă un </a:t>
            </a:r>
            <a:r>
              <a:rPr lang="ro-RO" b="1" i="1" u="sng" dirty="0">
                <a:solidFill>
                  <a:schemeClr val="accent6">
                    <a:lumMod val="75000"/>
                  </a:schemeClr>
                </a:solidFill>
              </a:rPr>
              <a:t>spectrul larg de servicii comunitare menite să asigure protecție copilului aflat în situație de risc</a:t>
            </a:r>
            <a:r>
              <a:rPr lang="ro-RO" b="1" i="1" dirty="0">
                <a:solidFill>
                  <a:schemeClr val="accent6">
                    <a:lumMod val="75000"/>
                  </a:schemeClr>
                </a:solidFill>
              </a:rPr>
              <a:t>: serviciul de tutelă/curatelă, serviciul de plasament de tip familial, serviciul de plasament de tip rezidenţial, ținînd cont de interesului </a:t>
            </a:r>
            <a:r>
              <a:rPr lang="en-US" b="1" i="1" dirty="0">
                <a:solidFill>
                  <a:schemeClr val="accent6">
                    <a:lumMod val="75000"/>
                  </a:schemeClr>
                </a:solidFill>
              </a:rPr>
              <a:t>superior al </a:t>
            </a:r>
            <a:r>
              <a:rPr lang="ro-RO" b="1" i="1" dirty="0">
                <a:solidFill>
                  <a:schemeClr val="accent6">
                    <a:lumMod val="75000"/>
                  </a:schemeClr>
                </a:solidFill>
              </a:rPr>
              <a:t>copilului și prevenire separării copilului de familie„</a:t>
            </a:r>
          </a:p>
        </p:txBody>
      </p:sp>
      <p:pic>
        <p:nvPicPr>
          <p:cNvPr id="4" name="Picture 10"/>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
        <p:nvSpPr>
          <p:cNvPr id="7" name="Блок-схема: ИЛИ 6"/>
          <p:cNvSpPr/>
          <p:nvPr/>
        </p:nvSpPr>
        <p:spPr>
          <a:xfrm>
            <a:off x="457200" y="588191"/>
            <a:ext cx="442392" cy="399383"/>
          </a:xfrm>
          <a:prstGeom prst="flowChartOr">
            <a:avLst/>
          </a:prstGeom>
          <a:solidFill>
            <a:srgbClr val="FF33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980479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558949"/>
            <a:ext cx="6911752" cy="857250"/>
          </a:xfrm>
        </p:spPr>
        <p:txBody>
          <a:bodyPr>
            <a:normAutofit fontScale="90000"/>
          </a:bodyPr>
          <a:lstStyle/>
          <a:p>
            <a:r>
              <a:rPr lang="ro-RO" altLang="ru-RU" sz="3200" dirty="0">
                <a:solidFill>
                  <a:schemeClr val="accent1">
                    <a:lumMod val="75000"/>
                  </a:schemeClr>
                </a:solidFill>
                <a:latin typeface="Arial Black" panose="020B0A04020102020204" pitchFamily="34" charset="0"/>
              </a:rPr>
              <a:t>Legea cu privire la poliție și </a:t>
            </a:r>
            <a:r>
              <a:rPr lang="ro-RO" altLang="ru-RU" sz="3200" dirty="0" smtClean="0">
                <a:solidFill>
                  <a:schemeClr val="accent1">
                    <a:lumMod val="75000"/>
                  </a:schemeClr>
                </a:solidFill>
                <a:latin typeface="Arial Black" panose="020B0A04020102020204" pitchFamily="34" charset="0"/>
              </a:rPr>
              <a:t/>
            </a:r>
            <a:br>
              <a:rPr lang="ro-RO" altLang="ru-RU" sz="3200" dirty="0" smtClean="0">
                <a:solidFill>
                  <a:schemeClr val="accent1">
                    <a:lumMod val="75000"/>
                  </a:schemeClr>
                </a:solidFill>
                <a:latin typeface="Arial Black" panose="020B0A04020102020204" pitchFamily="34" charset="0"/>
              </a:rPr>
            </a:br>
            <a:r>
              <a:rPr lang="ro-RO" altLang="ru-RU" sz="3200" dirty="0" smtClean="0">
                <a:solidFill>
                  <a:schemeClr val="accent1">
                    <a:lumMod val="75000"/>
                  </a:schemeClr>
                </a:solidFill>
                <a:latin typeface="Arial Black" panose="020B0A04020102020204" pitchFamily="34" charset="0"/>
              </a:rPr>
              <a:t>statutul </a:t>
            </a:r>
            <a:r>
              <a:rPr lang="ro-RO" altLang="ru-RU" sz="3200" dirty="0">
                <a:solidFill>
                  <a:schemeClr val="accent1">
                    <a:lumMod val="75000"/>
                  </a:schemeClr>
                </a:solidFill>
                <a:latin typeface="Arial Black" panose="020B0A04020102020204" pitchFamily="34" charset="0"/>
              </a:rPr>
              <a:t>polițistului.</a:t>
            </a:r>
            <a:r>
              <a:rPr lang="ro-RO" altLang="ru-RU" dirty="0">
                <a:solidFill>
                  <a:srgbClr val="E86946"/>
                </a:solidFill>
                <a:effectLst>
                  <a:outerShdw blurRad="38100" dist="38100" dir="2700000" algn="tl">
                    <a:srgbClr val="000000">
                      <a:alpha val="43137"/>
                    </a:srgbClr>
                  </a:outerShdw>
                </a:effectLst>
              </a:rPr>
              <a:t/>
            </a:r>
            <a:br>
              <a:rPr lang="ro-RO" altLang="ru-RU" dirty="0">
                <a:solidFill>
                  <a:srgbClr val="E86946"/>
                </a:solidFill>
                <a:effectLst>
                  <a:outerShdw blurRad="38100" dist="38100" dir="2700000" algn="tl">
                    <a:srgbClr val="000000">
                      <a:alpha val="43137"/>
                    </a:srgbClr>
                  </a:outerShdw>
                </a:effectLst>
              </a:rPr>
            </a:br>
            <a:endParaRPr lang="ru-RU" dirty="0"/>
          </a:p>
        </p:txBody>
      </p:sp>
      <p:sp>
        <p:nvSpPr>
          <p:cNvPr id="3" name="Объект 2"/>
          <p:cNvSpPr>
            <a:spLocks noGrp="1"/>
          </p:cNvSpPr>
          <p:nvPr>
            <p:ph idx="1"/>
          </p:nvPr>
        </p:nvSpPr>
        <p:spPr>
          <a:xfrm>
            <a:off x="1115108" y="1630610"/>
            <a:ext cx="7488832" cy="1882280"/>
          </a:xfrm>
          <a:solidFill>
            <a:srgbClr val="FEFBE2"/>
          </a:solidFill>
        </p:spPr>
        <p:txBody>
          <a:bodyPr>
            <a:normAutofit/>
          </a:bodyPr>
          <a:lstStyle/>
          <a:p>
            <a:pPr marL="0" indent="0">
              <a:buNone/>
            </a:pPr>
            <a:r>
              <a:rPr lang="ro-RO" sz="2000" dirty="0" smtClean="0">
                <a:solidFill>
                  <a:schemeClr val="accent6">
                    <a:lumMod val="75000"/>
                  </a:schemeClr>
                </a:solidFill>
              </a:rPr>
              <a:t>Reglementează la nivel general misiunea   poliției în prevenirea precum și combaterea  infracțiunilor în Republica Moldova. </a:t>
            </a:r>
            <a:r>
              <a:rPr lang="ro-RO" sz="2000" b="1" i="1" u="sng" dirty="0" smtClean="0">
                <a:solidFill>
                  <a:schemeClr val="accent6">
                    <a:lumMod val="75000"/>
                  </a:schemeClr>
                </a:solidFill>
              </a:rPr>
              <a:t>Astfel deși legea nu prevede o competență specială la acest capitol, este remarcat faptul că aceasta menține în vizor activitatea primară de prevenire a delincvenței juvenile. </a:t>
            </a:r>
          </a:p>
        </p:txBody>
      </p:sp>
      <p:sp>
        <p:nvSpPr>
          <p:cNvPr id="4" name="Блок-схема: ИЛИ 3"/>
          <p:cNvSpPr/>
          <p:nvPr/>
        </p:nvSpPr>
        <p:spPr>
          <a:xfrm>
            <a:off x="457200" y="588191"/>
            <a:ext cx="442392" cy="399383"/>
          </a:xfrm>
          <a:prstGeom prst="flowChartOr">
            <a:avLst/>
          </a:prstGeom>
          <a:solidFill>
            <a:srgbClr val="FF33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5" name="Picture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Tree>
    <p:extLst>
      <p:ext uri="{BB962C8B-B14F-4D97-AF65-F5344CB8AC3E}">
        <p14:creationId xmlns:p14="http://schemas.microsoft.com/office/powerpoint/2010/main" val="201329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656704"/>
            <a:ext cx="6084168" cy="661740"/>
          </a:xfrm>
        </p:spPr>
        <p:txBody>
          <a:bodyPr>
            <a:noAutofit/>
          </a:bodyPr>
          <a:lstStyle/>
          <a:p>
            <a:r>
              <a:rPr lang="ro-RO" altLang="ru-RU" sz="2700" dirty="0">
                <a:solidFill>
                  <a:schemeClr val="accent1">
                    <a:lumMod val="75000"/>
                  </a:schemeClr>
                </a:solidFill>
                <a:latin typeface="Arial Black" panose="020B0A04020102020204" pitchFamily="34" charset="0"/>
              </a:rPr>
              <a:t>Legea cu privire la probațiune.</a:t>
            </a:r>
            <a:br>
              <a:rPr lang="ro-RO" altLang="ru-RU" sz="2700" dirty="0">
                <a:solidFill>
                  <a:schemeClr val="accent1">
                    <a:lumMod val="75000"/>
                  </a:schemeClr>
                </a:solidFill>
                <a:latin typeface="Arial Black" panose="020B0A04020102020204" pitchFamily="34" charset="0"/>
              </a:rPr>
            </a:br>
            <a:endParaRPr lang="ru-RU" sz="2700" dirty="0">
              <a:solidFill>
                <a:schemeClr val="accent1">
                  <a:lumMod val="75000"/>
                </a:schemeClr>
              </a:solidFill>
              <a:latin typeface="Arial Black" panose="020B0A04020102020204" pitchFamily="34" charset="0"/>
            </a:endParaRPr>
          </a:p>
        </p:txBody>
      </p:sp>
      <p:sp>
        <p:nvSpPr>
          <p:cNvPr id="3" name="Объект 2"/>
          <p:cNvSpPr>
            <a:spLocks noGrp="1"/>
          </p:cNvSpPr>
          <p:nvPr>
            <p:ph idx="1"/>
          </p:nvPr>
        </p:nvSpPr>
        <p:spPr>
          <a:xfrm>
            <a:off x="642392" y="1419622"/>
            <a:ext cx="7859216" cy="2952328"/>
          </a:xfrm>
          <a:solidFill>
            <a:srgbClr val="FEFBE2"/>
          </a:solidFill>
        </p:spPr>
        <p:txBody>
          <a:bodyPr>
            <a:normAutofit/>
          </a:bodyPr>
          <a:lstStyle/>
          <a:p>
            <a:pPr marL="0" indent="0">
              <a:buNone/>
            </a:pPr>
            <a:endParaRPr lang="ro-RO" sz="2200" b="1" dirty="0">
              <a:solidFill>
                <a:schemeClr val="accent6">
                  <a:lumMod val="75000"/>
                </a:schemeClr>
              </a:solidFill>
            </a:endParaRPr>
          </a:p>
          <a:p>
            <a:pPr marL="0" indent="0">
              <a:buNone/>
            </a:pPr>
            <a:r>
              <a:rPr lang="ro-RO" sz="2200" b="1" dirty="0" smtClean="0">
                <a:solidFill>
                  <a:schemeClr val="accent6">
                    <a:lumMod val="75000"/>
                  </a:schemeClr>
                </a:solidFill>
              </a:rPr>
              <a:t>Serviciul </a:t>
            </a:r>
            <a:r>
              <a:rPr lang="ro-RO" sz="2200" b="1" dirty="0">
                <a:solidFill>
                  <a:schemeClr val="accent6">
                    <a:lumMod val="75000"/>
                  </a:schemeClr>
                </a:solidFill>
              </a:rPr>
              <a:t>de probațiune desfășoară activități în scopul </a:t>
            </a:r>
            <a:r>
              <a:rPr lang="ro-RO" sz="2200" b="1" dirty="0" smtClean="0">
                <a:solidFill>
                  <a:schemeClr val="accent6">
                    <a:lumMod val="75000"/>
                  </a:schemeClr>
                </a:solidFill>
              </a:rPr>
              <a:t>     de </a:t>
            </a:r>
            <a:r>
              <a:rPr lang="ro-RO" sz="2200" b="1" dirty="0">
                <a:solidFill>
                  <a:schemeClr val="accent6">
                    <a:lumMod val="75000"/>
                  </a:schemeClr>
                </a:solidFill>
              </a:rPr>
              <a:t>a </a:t>
            </a:r>
            <a:r>
              <a:rPr lang="ro-RO" sz="2200" b="1" i="1" u="sng" dirty="0">
                <a:solidFill>
                  <a:schemeClr val="accent6">
                    <a:lumMod val="75000"/>
                  </a:schemeClr>
                </a:solidFill>
              </a:rPr>
              <a:t>asigura procesul de reabilitare psihopedagogică a </a:t>
            </a:r>
            <a:r>
              <a:rPr lang="ro-RO" sz="2200" b="1" i="1" u="sng" dirty="0" smtClean="0">
                <a:solidFill>
                  <a:schemeClr val="accent6">
                    <a:lumMod val="75000"/>
                  </a:schemeClr>
                </a:solidFill>
              </a:rPr>
              <a:t>      personalităţii </a:t>
            </a:r>
            <a:r>
              <a:rPr lang="ro-RO" sz="2200" b="1" i="1" u="sng" dirty="0">
                <a:solidFill>
                  <a:schemeClr val="accent6">
                    <a:lumMod val="75000"/>
                  </a:schemeClr>
                </a:solidFill>
              </a:rPr>
              <a:t>minorului </a:t>
            </a:r>
            <a:r>
              <a:rPr lang="ro-RO" sz="2200" b="1" i="1" u="sng" dirty="0" smtClean="0">
                <a:solidFill>
                  <a:schemeClr val="accent6">
                    <a:lumMod val="75000"/>
                  </a:schemeClr>
                </a:solidFill>
              </a:rPr>
              <a:t>aflat în conflict cu legea penală, adoptînd </a:t>
            </a:r>
            <a:r>
              <a:rPr lang="ro-RO" sz="2200" b="1" i="1" u="sng" dirty="0">
                <a:solidFill>
                  <a:schemeClr val="accent6">
                    <a:lumMod val="75000"/>
                  </a:schemeClr>
                </a:solidFill>
              </a:rPr>
              <a:t>o abordare individuală a fiecărui caz, cu o atenţie sporită, ţinîndu-se    cont de particularităţile personale şi de particularităţile  vîrstei. </a:t>
            </a:r>
            <a:endParaRPr lang="ru-RU" sz="2200" b="1" i="1" u="sng" dirty="0">
              <a:solidFill>
                <a:schemeClr val="accent6">
                  <a:lumMod val="75000"/>
                </a:schemeClr>
              </a:solidFill>
            </a:endParaRPr>
          </a:p>
          <a:p>
            <a:pPr marL="0" indent="0">
              <a:buNone/>
            </a:pPr>
            <a:endParaRPr lang="ru-RU" dirty="0"/>
          </a:p>
        </p:txBody>
      </p:sp>
      <p:pic>
        <p:nvPicPr>
          <p:cNvPr id="4" name="Picture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
        <p:nvSpPr>
          <p:cNvPr id="5" name="Блок-схема: ИЛИ 4"/>
          <p:cNvSpPr/>
          <p:nvPr/>
        </p:nvSpPr>
        <p:spPr>
          <a:xfrm>
            <a:off x="457200" y="588191"/>
            <a:ext cx="442392" cy="399383"/>
          </a:xfrm>
          <a:prstGeom prst="flowChartOr">
            <a:avLst/>
          </a:prstGeom>
          <a:solidFill>
            <a:srgbClr val="FF33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112494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359257"/>
            <a:ext cx="6120680" cy="857250"/>
          </a:xfrm>
        </p:spPr>
        <p:txBody>
          <a:bodyPr>
            <a:normAutofit fontScale="90000"/>
          </a:bodyPr>
          <a:lstStyle/>
          <a:p>
            <a:r>
              <a:rPr lang="ro-RO" dirty="0" smtClean="0">
                <a:solidFill>
                  <a:srgbClr val="E86946"/>
                </a:solidFill>
                <a:effectLst>
                  <a:outerShdw blurRad="38100" dist="38100" dir="2700000" algn="tl">
                    <a:srgbClr val="000000">
                      <a:alpha val="43137"/>
                    </a:srgbClr>
                  </a:outerShdw>
                </a:effectLst>
              </a:rPr>
              <a:t/>
            </a:r>
            <a:br>
              <a:rPr lang="ro-RO" dirty="0" smtClean="0">
                <a:solidFill>
                  <a:srgbClr val="E86946"/>
                </a:solidFill>
                <a:effectLst>
                  <a:outerShdw blurRad="38100" dist="38100" dir="2700000" algn="tl">
                    <a:srgbClr val="000000">
                      <a:alpha val="43137"/>
                    </a:srgbClr>
                  </a:outerShdw>
                </a:effectLst>
              </a:rPr>
            </a:br>
            <a:r>
              <a:rPr lang="ro-RO" sz="3200" dirty="0" smtClean="0">
                <a:solidFill>
                  <a:schemeClr val="accent1">
                    <a:lumMod val="75000"/>
                  </a:schemeClr>
                </a:solidFill>
                <a:latin typeface="Arial Black" panose="020B0A04020102020204" pitchFamily="34" charset="0"/>
              </a:rPr>
              <a:t>Strategiei </a:t>
            </a:r>
            <a:r>
              <a:rPr lang="ro-RO" sz="3200" dirty="0">
                <a:solidFill>
                  <a:schemeClr val="accent1">
                    <a:lumMod val="75000"/>
                  </a:schemeClr>
                </a:solidFill>
                <a:latin typeface="Arial Black" panose="020B0A04020102020204" pitchFamily="34" charset="0"/>
              </a:rPr>
              <a:t>pentru protecţia </a:t>
            </a:r>
            <a:r>
              <a:rPr lang="ro-RO" sz="3200" dirty="0" smtClean="0">
                <a:solidFill>
                  <a:schemeClr val="accent1">
                    <a:lumMod val="75000"/>
                  </a:schemeClr>
                </a:solidFill>
                <a:latin typeface="Arial Black" panose="020B0A04020102020204" pitchFamily="34" charset="0"/>
              </a:rPr>
              <a:t>    </a:t>
            </a:r>
            <a:br>
              <a:rPr lang="ro-RO" sz="3200" dirty="0" smtClean="0">
                <a:solidFill>
                  <a:schemeClr val="accent1">
                    <a:lumMod val="75000"/>
                  </a:schemeClr>
                </a:solidFill>
                <a:latin typeface="Arial Black" panose="020B0A04020102020204" pitchFamily="34" charset="0"/>
              </a:rPr>
            </a:br>
            <a:r>
              <a:rPr lang="ro-RO" sz="3200" dirty="0" smtClean="0">
                <a:solidFill>
                  <a:schemeClr val="accent1">
                    <a:lumMod val="75000"/>
                  </a:schemeClr>
                </a:solidFill>
                <a:latin typeface="Arial Black" panose="020B0A04020102020204" pitchFamily="34" charset="0"/>
              </a:rPr>
              <a:t>copilului </a:t>
            </a:r>
            <a:r>
              <a:rPr lang="ro-RO" sz="3200" dirty="0">
                <a:solidFill>
                  <a:schemeClr val="accent1">
                    <a:lumMod val="75000"/>
                  </a:schemeClr>
                </a:solidFill>
                <a:latin typeface="Arial Black" panose="020B0A04020102020204" pitchFamily="34" charset="0"/>
              </a:rPr>
              <a:t>pe anii 2014-2020.</a:t>
            </a:r>
            <a:r>
              <a:rPr lang="ro-RO" altLang="ru-RU" sz="3200" dirty="0">
                <a:solidFill>
                  <a:schemeClr val="accent1">
                    <a:lumMod val="75000"/>
                  </a:schemeClr>
                </a:solidFill>
                <a:latin typeface="Arial Black" panose="020B0A04020102020204" pitchFamily="34" charset="0"/>
              </a:rPr>
              <a:t> </a:t>
            </a:r>
            <a:r>
              <a:rPr lang="ro-RO" altLang="ru-RU" dirty="0">
                <a:solidFill>
                  <a:schemeClr val="accent1">
                    <a:lumMod val="75000"/>
                  </a:schemeClr>
                </a:solidFill>
                <a:effectLst>
                  <a:outerShdw blurRad="38100" dist="38100" dir="2700000" algn="tl">
                    <a:srgbClr val="000000">
                      <a:alpha val="43137"/>
                    </a:srgbClr>
                  </a:outerShdw>
                </a:effectLst>
              </a:rPr>
              <a:t/>
            </a:r>
            <a:br>
              <a:rPr lang="ro-RO" altLang="ru-RU" dirty="0">
                <a:solidFill>
                  <a:schemeClr val="accent1">
                    <a:lumMod val="75000"/>
                  </a:schemeClr>
                </a:solidFill>
                <a:effectLst>
                  <a:outerShdw blurRad="38100" dist="38100" dir="2700000" algn="tl">
                    <a:srgbClr val="000000">
                      <a:alpha val="43137"/>
                    </a:srgbClr>
                  </a:outerShdw>
                </a:effectLst>
              </a:rPr>
            </a:br>
            <a:endParaRPr lang="ru-RU" dirty="0">
              <a:solidFill>
                <a:schemeClr val="accent1">
                  <a:lumMod val="75000"/>
                </a:schemeClr>
              </a:solidFill>
            </a:endParaRPr>
          </a:p>
        </p:txBody>
      </p:sp>
      <p:sp>
        <p:nvSpPr>
          <p:cNvPr id="3" name="Объект 2"/>
          <p:cNvSpPr>
            <a:spLocks noGrp="1"/>
          </p:cNvSpPr>
          <p:nvPr>
            <p:ph idx="1"/>
          </p:nvPr>
        </p:nvSpPr>
        <p:spPr>
          <a:xfrm>
            <a:off x="457200" y="1419622"/>
            <a:ext cx="8394104" cy="3024336"/>
          </a:xfrm>
          <a:solidFill>
            <a:srgbClr val="FEFBE2"/>
          </a:solidFill>
        </p:spPr>
        <p:txBody>
          <a:bodyPr>
            <a:noAutofit/>
          </a:bodyPr>
          <a:lstStyle/>
          <a:p>
            <a:pPr marL="0" indent="0">
              <a:buNone/>
            </a:pPr>
            <a:r>
              <a:rPr lang="ro-RO" sz="1900" b="1" dirty="0">
                <a:solidFill>
                  <a:schemeClr val="accent6">
                    <a:lumMod val="75000"/>
                  </a:schemeClr>
                </a:solidFill>
              </a:rPr>
              <a:t>În vederea prevenirii violenţei, neglijării şi exploatării copiilor se vor întreprinde următoarele măsuri: </a:t>
            </a:r>
            <a:endParaRPr lang="ru-RU" sz="1900" b="1" dirty="0">
              <a:solidFill>
                <a:schemeClr val="accent6">
                  <a:lumMod val="75000"/>
                </a:schemeClr>
              </a:solidFill>
            </a:endParaRPr>
          </a:p>
          <a:p>
            <a:pPr lvl="0"/>
            <a:r>
              <a:rPr lang="ro-RO" sz="1900" b="1" i="1" u="sng" dirty="0">
                <a:solidFill>
                  <a:schemeClr val="accent6">
                    <a:lumMod val="75000"/>
                  </a:schemeClr>
                </a:solidFill>
              </a:rPr>
              <a:t>dezvoltarea capacităţilor actorilor comunitari</a:t>
            </a:r>
            <a:r>
              <a:rPr lang="ro-RO" sz="1900" b="1" i="1" dirty="0">
                <a:solidFill>
                  <a:schemeClr val="accent6">
                    <a:lumMod val="75000"/>
                  </a:schemeClr>
                </a:solidFill>
              </a:rPr>
              <a:t> </a:t>
            </a:r>
            <a:r>
              <a:rPr lang="ro-RO" sz="1900" b="1" dirty="0">
                <a:solidFill>
                  <a:schemeClr val="accent6">
                    <a:lumMod val="75000"/>
                  </a:schemeClr>
                </a:solidFill>
              </a:rPr>
              <a:t>şi a grupurilor </a:t>
            </a:r>
            <a:r>
              <a:rPr lang="ro-RO" sz="1900" b="1" dirty="0" smtClean="0">
                <a:solidFill>
                  <a:schemeClr val="accent6">
                    <a:lumMod val="75000"/>
                  </a:schemeClr>
                </a:solidFill>
              </a:rPr>
              <a:t>          profesionale </a:t>
            </a:r>
            <a:r>
              <a:rPr lang="ro-RO" sz="1900" b="1" dirty="0">
                <a:solidFill>
                  <a:schemeClr val="accent6">
                    <a:lumMod val="75000"/>
                  </a:schemeClr>
                </a:solidFill>
              </a:rPr>
              <a:t>pentru identificarea, referirea şi asistenţa cazurilor de violenţă a copiilor şi în oferirea serviciilor adecvate;</a:t>
            </a:r>
            <a:endParaRPr lang="ru-RU" sz="1900" b="1" dirty="0">
              <a:solidFill>
                <a:schemeClr val="accent6">
                  <a:lumMod val="75000"/>
                </a:schemeClr>
              </a:solidFill>
            </a:endParaRPr>
          </a:p>
          <a:p>
            <a:pPr lvl="0"/>
            <a:r>
              <a:rPr lang="ro-RO" sz="1900" b="1" i="1" u="sng" dirty="0">
                <a:solidFill>
                  <a:schemeClr val="accent6">
                    <a:lumMod val="75000"/>
                  </a:schemeClr>
                </a:solidFill>
              </a:rPr>
              <a:t>desfăşurarea campaniilor de sensibilizare a societăţii </a:t>
            </a:r>
            <a:r>
              <a:rPr lang="ro-RO" sz="1900" b="1" dirty="0">
                <a:solidFill>
                  <a:schemeClr val="accent6">
                    <a:lumMod val="75000"/>
                  </a:schemeClr>
                </a:solidFill>
              </a:rPr>
              <a:t>în scopul </a:t>
            </a:r>
            <a:r>
              <a:rPr lang="ro-RO" sz="1900" b="1" dirty="0" smtClean="0">
                <a:solidFill>
                  <a:schemeClr val="accent6">
                    <a:lumMod val="75000"/>
                  </a:schemeClr>
                </a:solidFill>
              </a:rPr>
              <a:t>prevenirii </a:t>
            </a:r>
            <a:r>
              <a:rPr lang="ro-RO" sz="1900" b="1" dirty="0">
                <a:solidFill>
                  <a:schemeClr val="accent6">
                    <a:lumMod val="75000"/>
                  </a:schemeClr>
                </a:solidFill>
              </a:rPr>
              <a:t>violenţei şi reducerii toleranţei privind violenţa asupra </a:t>
            </a:r>
            <a:r>
              <a:rPr lang="ro-RO" sz="1900" b="1" dirty="0" smtClean="0">
                <a:solidFill>
                  <a:schemeClr val="accent6">
                    <a:lumMod val="75000"/>
                  </a:schemeClr>
                </a:solidFill>
              </a:rPr>
              <a:t>copiilor</a:t>
            </a:r>
            <a:endParaRPr lang="ru-RU" sz="1900" b="1" dirty="0">
              <a:solidFill>
                <a:schemeClr val="accent6">
                  <a:lumMod val="75000"/>
                </a:schemeClr>
              </a:solidFill>
            </a:endParaRPr>
          </a:p>
          <a:p>
            <a:pPr lvl="0"/>
            <a:r>
              <a:rPr lang="ro-RO" sz="1900" b="1" i="1" u="sng" dirty="0">
                <a:solidFill>
                  <a:schemeClr val="accent6">
                    <a:lumMod val="75000"/>
                  </a:schemeClr>
                </a:solidFill>
              </a:rPr>
              <a:t>dezvoltarea serviciilor de suport şi prevenire pentru copiii pasibili </a:t>
            </a:r>
            <a:r>
              <a:rPr lang="ro-RO" sz="1900" b="1" i="1" u="sng" dirty="0" smtClean="0">
                <a:solidFill>
                  <a:schemeClr val="accent6">
                    <a:lumMod val="75000"/>
                  </a:schemeClr>
                </a:solidFill>
              </a:rPr>
              <a:t>  riscului </a:t>
            </a:r>
            <a:r>
              <a:rPr lang="ro-RO" sz="1900" b="1" dirty="0">
                <a:solidFill>
                  <a:schemeClr val="accent6">
                    <a:lumMod val="75000"/>
                  </a:schemeClr>
                </a:solidFill>
              </a:rPr>
              <a:t>de a deveni victime ale violenţei sau exploatării</a:t>
            </a:r>
            <a:r>
              <a:rPr lang="ro-RO" sz="1900" b="1" dirty="0" smtClean="0">
                <a:solidFill>
                  <a:schemeClr val="accent6">
                    <a:lumMod val="75000"/>
                  </a:schemeClr>
                </a:solidFill>
              </a:rPr>
              <a:t>.</a:t>
            </a:r>
            <a:endParaRPr lang="ro-RO" sz="1900" b="1" dirty="0">
              <a:solidFill>
                <a:schemeClr val="accent6">
                  <a:lumMod val="75000"/>
                </a:schemeClr>
              </a:solidFill>
            </a:endParaRPr>
          </a:p>
        </p:txBody>
      </p:sp>
      <p:sp>
        <p:nvSpPr>
          <p:cNvPr id="4" name="Блок-схема: ИЛИ 3"/>
          <p:cNvSpPr/>
          <p:nvPr/>
        </p:nvSpPr>
        <p:spPr>
          <a:xfrm>
            <a:off x="457200" y="588191"/>
            <a:ext cx="442392" cy="399383"/>
          </a:xfrm>
          <a:prstGeom prst="flowChartOr">
            <a:avLst/>
          </a:prstGeom>
          <a:solidFill>
            <a:srgbClr val="FF33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5" name="Picture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Tree>
    <p:extLst>
      <p:ext uri="{BB962C8B-B14F-4D97-AF65-F5344CB8AC3E}">
        <p14:creationId xmlns:p14="http://schemas.microsoft.com/office/powerpoint/2010/main" val="763086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97968" y="359257"/>
            <a:ext cx="7488832" cy="857250"/>
          </a:xfrm>
        </p:spPr>
        <p:txBody>
          <a:bodyPr>
            <a:noAutofit/>
          </a:bodyPr>
          <a:lstStyle/>
          <a:p>
            <a:r>
              <a:rPr lang="ro-RO" sz="2900" dirty="0">
                <a:solidFill>
                  <a:schemeClr val="accent1">
                    <a:lumMod val="75000"/>
                  </a:schemeClr>
                </a:solidFill>
                <a:latin typeface="Arial Black" panose="020B0A04020102020204" pitchFamily="34" charset="0"/>
              </a:rPr>
              <a:t>Programul de dezvoltare </a:t>
            </a:r>
            <a:r>
              <a:rPr lang="ro-RO" sz="2900" dirty="0" smtClean="0">
                <a:solidFill>
                  <a:schemeClr val="accent1">
                    <a:lumMod val="75000"/>
                  </a:schemeClr>
                </a:solidFill>
                <a:latin typeface="Arial Black" panose="020B0A04020102020204" pitchFamily="34" charset="0"/>
              </a:rPr>
              <a:t>a </a:t>
            </a:r>
            <a:br>
              <a:rPr lang="ro-RO" sz="2900" dirty="0" smtClean="0">
                <a:solidFill>
                  <a:schemeClr val="accent1">
                    <a:lumMod val="75000"/>
                  </a:schemeClr>
                </a:solidFill>
                <a:latin typeface="Arial Black" panose="020B0A04020102020204" pitchFamily="34" charset="0"/>
              </a:rPr>
            </a:br>
            <a:r>
              <a:rPr lang="ro-RO" sz="2900" dirty="0" smtClean="0">
                <a:solidFill>
                  <a:schemeClr val="accent1">
                    <a:lumMod val="75000"/>
                  </a:schemeClr>
                </a:solidFill>
                <a:latin typeface="Arial Black" panose="020B0A04020102020204" pitchFamily="34" charset="0"/>
              </a:rPr>
              <a:t>educației </a:t>
            </a:r>
            <a:r>
              <a:rPr lang="ro-RO" sz="2900" dirty="0">
                <a:solidFill>
                  <a:schemeClr val="accent1">
                    <a:lumMod val="75000"/>
                  </a:schemeClr>
                </a:solidFill>
                <a:latin typeface="Arial Black" panose="020B0A04020102020204" pitchFamily="34" charset="0"/>
              </a:rPr>
              <a:t>incluzive în </a:t>
            </a:r>
            <a:r>
              <a:rPr lang="ro-RO" sz="2900" dirty="0" smtClean="0">
                <a:solidFill>
                  <a:schemeClr val="accent1">
                    <a:lumMod val="75000"/>
                  </a:schemeClr>
                </a:solidFill>
                <a:latin typeface="Arial Black" panose="020B0A04020102020204" pitchFamily="34" charset="0"/>
              </a:rPr>
              <a:t>Republica </a:t>
            </a:r>
            <a:br>
              <a:rPr lang="ro-RO" sz="2900" dirty="0" smtClean="0">
                <a:solidFill>
                  <a:schemeClr val="accent1">
                    <a:lumMod val="75000"/>
                  </a:schemeClr>
                </a:solidFill>
                <a:latin typeface="Arial Black" panose="020B0A04020102020204" pitchFamily="34" charset="0"/>
              </a:rPr>
            </a:br>
            <a:r>
              <a:rPr lang="ro-RO" sz="2900" dirty="0" smtClean="0">
                <a:solidFill>
                  <a:schemeClr val="accent1">
                    <a:lumMod val="75000"/>
                  </a:schemeClr>
                </a:solidFill>
                <a:latin typeface="Arial Black" panose="020B0A04020102020204" pitchFamily="34" charset="0"/>
              </a:rPr>
              <a:t>Moldova pentru </a:t>
            </a:r>
            <a:r>
              <a:rPr lang="ro-RO" sz="2900" dirty="0">
                <a:solidFill>
                  <a:schemeClr val="accent1">
                    <a:lumMod val="75000"/>
                  </a:schemeClr>
                </a:solidFill>
                <a:latin typeface="Arial Black" panose="020B0A04020102020204" pitchFamily="34" charset="0"/>
              </a:rPr>
              <a:t>anii 2011-2020</a:t>
            </a:r>
            <a:endParaRPr lang="ru-RU" sz="2900" dirty="0">
              <a:solidFill>
                <a:schemeClr val="accent1">
                  <a:lumMod val="75000"/>
                </a:schemeClr>
              </a:solidFill>
              <a:latin typeface="Arial Black" panose="020B0A04020102020204" pitchFamily="34" charset="0"/>
            </a:endParaRPr>
          </a:p>
        </p:txBody>
      </p:sp>
      <p:sp>
        <p:nvSpPr>
          <p:cNvPr id="3" name="Объект 2"/>
          <p:cNvSpPr>
            <a:spLocks noGrp="1"/>
          </p:cNvSpPr>
          <p:nvPr>
            <p:ph idx="1"/>
          </p:nvPr>
        </p:nvSpPr>
        <p:spPr>
          <a:xfrm>
            <a:off x="457200" y="1707654"/>
            <a:ext cx="8261575" cy="2542180"/>
          </a:xfrm>
          <a:solidFill>
            <a:srgbClr val="FEFBE2"/>
          </a:solidFill>
        </p:spPr>
        <p:txBody>
          <a:bodyPr>
            <a:noAutofit/>
          </a:bodyPr>
          <a:lstStyle/>
          <a:p>
            <a:pPr marL="0" indent="0" algn="just">
              <a:buNone/>
            </a:pPr>
            <a:r>
              <a:rPr lang="ro-RO" sz="2000" b="1" dirty="0">
                <a:solidFill>
                  <a:schemeClr val="accent6">
                    <a:lumMod val="75000"/>
                  </a:schemeClr>
                </a:solidFill>
              </a:rPr>
              <a:t>”Beneficiarii educaţiei incluzive sînt toţi copiii, indiferent </a:t>
            </a:r>
            <a:r>
              <a:rPr lang="ro-RO" sz="2000" b="1" dirty="0" smtClean="0">
                <a:solidFill>
                  <a:schemeClr val="accent6">
                    <a:lumMod val="75000"/>
                  </a:schemeClr>
                </a:solidFill>
              </a:rPr>
              <a:t>  de </a:t>
            </a:r>
            <a:r>
              <a:rPr lang="ro-RO" sz="2000" b="1" dirty="0">
                <a:solidFill>
                  <a:schemeClr val="accent6">
                    <a:lumMod val="75000"/>
                  </a:schemeClr>
                </a:solidFill>
              </a:rPr>
              <a:t>starea materială a familiei, mediul de reşedinţă, apartenenţa etnică, </a:t>
            </a:r>
            <a:r>
              <a:rPr lang="ro-RO" sz="2000" b="1" dirty="0" smtClean="0">
                <a:solidFill>
                  <a:schemeClr val="accent6">
                    <a:lumMod val="75000"/>
                  </a:schemeClr>
                </a:solidFill>
              </a:rPr>
              <a:t>   limba </a:t>
            </a:r>
            <a:r>
              <a:rPr lang="ro-RO" sz="2000" b="1" dirty="0">
                <a:solidFill>
                  <a:schemeClr val="accent6">
                    <a:lumMod val="75000"/>
                  </a:schemeClr>
                </a:solidFill>
              </a:rPr>
              <a:t>vorbită, sex, vîrstă, de apartenenţa </a:t>
            </a:r>
            <a:r>
              <a:rPr lang="ro-RO" sz="2000" b="1" dirty="0" smtClean="0">
                <a:solidFill>
                  <a:schemeClr val="accent6">
                    <a:lumMod val="75000"/>
                  </a:schemeClr>
                </a:solidFill>
              </a:rPr>
              <a:t>  politică </a:t>
            </a:r>
            <a:r>
              <a:rPr lang="ro-RO" sz="2000" b="1" dirty="0">
                <a:solidFill>
                  <a:schemeClr val="accent6">
                    <a:lumMod val="75000"/>
                  </a:schemeClr>
                </a:solidFill>
              </a:rPr>
              <a:t>sau religioasă, starea de sănătate, de caracteristicile de </a:t>
            </a:r>
            <a:r>
              <a:rPr lang="ro-RO" sz="2000" b="1" dirty="0" smtClean="0">
                <a:solidFill>
                  <a:schemeClr val="accent6">
                    <a:lumMod val="75000"/>
                  </a:schemeClr>
                </a:solidFill>
              </a:rPr>
              <a:t> învăţare</a:t>
            </a:r>
            <a:r>
              <a:rPr lang="ro-RO" sz="2000" b="1" dirty="0">
                <a:solidFill>
                  <a:schemeClr val="accent6">
                    <a:lumMod val="75000"/>
                  </a:schemeClr>
                </a:solidFill>
              </a:rPr>
              <a:t>, de antecedente penale, </a:t>
            </a:r>
            <a:r>
              <a:rPr lang="ro-RO" sz="2000" b="1" dirty="0" smtClean="0">
                <a:solidFill>
                  <a:schemeClr val="accent6">
                    <a:lumMod val="75000"/>
                  </a:schemeClr>
                </a:solidFill>
              </a:rPr>
              <a:t>inclusiv:</a:t>
            </a:r>
            <a:r>
              <a:rPr lang="ro-RO" sz="2000" b="1" i="1" u="sng" dirty="0" smtClean="0">
                <a:solidFill>
                  <a:schemeClr val="accent6">
                    <a:lumMod val="75000"/>
                  </a:schemeClr>
                </a:solidFill>
              </a:rPr>
              <a:t>copiii orfani,abandonaţi</a:t>
            </a:r>
            <a:r>
              <a:rPr lang="ro-RO" sz="2000" b="1" i="1" u="sng" dirty="0">
                <a:solidFill>
                  <a:schemeClr val="accent6">
                    <a:lumMod val="75000"/>
                  </a:schemeClr>
                </a:solidFill>
              </a:rPr>
              <a:t>, lipsiţi de îngrijire </a:t>
            </a:r>
            <a:r>
              <a:rPr lang="ro-RO" sz="2000" b="1" i="1" u="sng" dirty="0" smtClean="0">
                <a:solidFill>
                  <a:schemeClr val="accent6">
                    <a:lumMod val="75000"/>
                  </a:schemeClr>
                </a:solidFill>
              </a:rPr>
              <a:t>           părintească</a:t>
            </a:r>
            <a:r>
              <a:rPr lang="ro-RO" sz="2000" b="1" i="1" u="sng" dirty="0">
                <a:solidFill>
                  <a:schemeClr val="accent6">
                    <a:lumMod val="75000"/>
                  </a:schemeClr>
                </a:solidFill>
              </a:rPr>
              <a:t>, copii străzii, copii în conflict cu legea, copii și tineri </a:t>
            </a:r>
            <a:r>
              <a:rPr lang="ro-RO" sz="2000" b="1" i="1" u="sng" dirty="0" smtClean="0">
                <a:solidFill>
                  <a:schemeClr val="accent6">
                    <a:lumMod val="75000"/>
                  </a:schemeClr>
                </a:solidFill>
              </a:rPr>
              <a:t>   supuși </a:t>
            </a:r>
            <a:r>
              <a:rPr lang="ro-RO" sz="2000" b="1" i="1" u="sng" dirty="0">
                <a:solidFill>
                  <a:schemeClr val="accent6">
                    <a:lumMod val="75000"/>
                  </a:schemeClr>
                </a:solidFill>
              </a:rPr>
              <a:t>violenței, copii </a:t>
            </a:r>
            <a:r>
              <a:rPr lang="ro-RO" sz="2000" b="1" i="1" u="sng" dirty="0" smtClean="0">
                <a:solidFill>
                  <a:schemeClr val="accent6">
                    <a:lumMod val="75000"/>
                  </a:schemeClr>
                </a:solidFill>
              </a:rPr>
              <a:t> și tineri </a:t>
            </a:r>
            <a:r>
              <a:rPr lang="ro-RO" sz="2000" b="1" i="1" u="sng" dirty="0">
                <a:solidFill>
                  <a:schemeClr val="accent6">
                    <a:lumMod val="75000"/>
                  </a:schemeClr>
                </a:solidFill>
              </a:rPr>
              <a:t>care consumă droguri sau alte </a:t>
            </a:r>
            <a:r>
              <a:rPr lang="ro-RO" sz="2000" b="1" i="1" u="sng" dirty="0" smtClean="0">
                <a:solidFill>
                  <a:schemeClr val="accent6">
                    <a:lumMod val="75000"/>
                  </a:schemeClr>
                </a:solidFill>
              </a:rPr>
              <a:t>     substabțe  toxice</a:t>
            </a:r>
            <a:r>
              <a:rPr lang="ro-RO" sz="2000" b="1" i="1" u="sng" dirty="0">
                <a:solidFill>
                  <a:schemeClr val="accent6">
                    <a:lumMod val="75000"/>
                  </a:schemeClr>
                </a:solidFill>
              </a:rPr>
              <a:t>.”</a:t>
            </a:r>
          </a:p>
        </p:txBody>
      </p:sp>
      <p:pic>
        <p:nvPicPr>
          <p:cNvPr id="4" name="Picture 1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
        <p:nvSpPr>
          <p:cNvPr id="5" name="Блок-схема: ИЛИ 4"/>
          <p:cNvSpPr/>
          <p:nvPr/>
        </p:nvSpPr>
        <p:spPr>
          <a:xfrm>
            <a:off x="457200" y="588191"/>
            <a:ext cx="442392" cy="399383"/>
          </a:xfrm>
          <a:prstGeom prst="flowChartOr">
            <a:avLst/>
          </a:prstGeom>
          <a:solidFill>
            <a:srgbClr val="FF33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582060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267494"/>
            <a:ext cx="6372200" cy="1440160"/>
          </a:xfrm>
        </p:spPr>
        <p:txBody>
          <a:bodyPr>
            <a:normAutofit/>
          </a:bodyPr>
          <a:lstStyle/>
          <a:p>
            <a:r>
              <a:rPr lang="ro-RO" sz="2200" dirty="0" smtClean="0">
                <a:solidFill>
                  <a:schemeClr val="accent1">
                    <a:lumMod val="75000"/>
                  </a:schemeClr>
                </a:solidFill>
                <a:latin typeface="Arial Black" panose="020B0A04020102020204" pitchFamily="34" charset="0"/>
              </a:rPr>
              <a:t>Regulementul </a:t>
            </a:r>
            <a:r>
              <a:rPr lang="ro-RO" sz="2200" dirty="0">
                <a:solidFill>
                  <a:schemeClr val="accent1">
                    <a:lumMod val="75000"/>
                  </a:schemeClr>
                </a:solidFill>
                <a:latin typeface="Arial Black" panose="020B0A04020102020204" pitchFamily="34" charset="0"/>
              </a:rPr>
              <a:t>cu privire la organizarea și funcționarea Centrului Republican precum și a </a:t>
            </a:r>
            <a:r>
              <a:rPr lang="ro-RO" sz="2200" dirty="0" smtClean="0">
                <a:solidFill>
                  <a:schemeClr val="accent1">
                    <a:lumMod val="75000"/>
                  </a:schemeClr>
                </a:solidFill>
                <a:latin typeface="Arial Black" panose="020B0A04020102020204" pitchFamily="34" charset="0"/>
              </a:rPr>
              <a:t> Serviciilor descentralizate de Asistență Psihopedagigică.</a:t>
            </a:r>
            <a:endParaRPr lang="ru-RU" dirty="0"/>
          </a:p>
        </p:txBody>
      </p:sp>
      <p:sp>
        <p:nvSpPr>
          <p:cNvPr id="3" name="Объект 2"/>
          <p:cNvSpPr>
            <a:spLocks noGrp="1"/>
          </p:cNvSpPr>
          <p:nvPr>
            <p:ph idx="1"/>
          </p:nvPr>
        </p:nvSpPr>
        <p:spPr>
          <a:xfrm>
            <a:off x="683568" y="1923678"/>
            <a:ext cx="7926052" cy="2520280"/>
          </a:xfrm>
          <a:solidFill>
            <a:srgbClr val="FEFBE2"/>
          </a:solidFill>
        </p:spPr>
        <p:txBody>
          <a:bodyPr>
            <a:normAutofit fontScale="40000" lnSpcReduction="20000"/>
          </a:bodyPr>
          <a:lstStyle/>
          <a:p>
            <a:pPr marL="0" indent="0" algn="just">
              <a:lnSpc>
                <a:spcPct val="120000"/>
              </a:lnSpc>
              <a:spcAft>
                <a:spcPts val="600"/>
              </a:spcAft>
              <a:buNone/>
            </a:pPr>
            <a:r>
              <a:rPr lang="ro-RO" sz="4200" b="1" dirty="0">
                <a:solidFill>
                  <a:schemeClr val="accent6">
                    <a:lumMod val="75000"/>
                  </a:schemeClr>
                </a:solidFill>
              </a:rPr>
              <a:t>Obiectivele sunt centrate pe </a:t>
            </a:r>
            <a:r>
              <a:rPr lang="ro-RO" sz="4200" b="1" i="1" u="sng" dirty="0">
                <a:solidFill>
                  <a:schemeClr val="accent6">
                    <a:lumMod val="75000"/>
                  </a:schemeClr>
                </a:solidFill>
              </a:rPr>
              <a:t>evaluarea complexă a dezvoltării copiilor şi identificarea timpurie a necesităţilor specifice ale acestora</a:t>
            </a:r>
            <a:r>
              <a:rPr lang="ro-RO" sz="4200" b="1" i="1" dirty="0">
                <a:solidFill>
                  <a:schemeClr val="accent6">
                    <a:lumMod val="75000"/>
                  </a:schemeClr>
                </a:solidFill>
              </a:rPr>
              <a:t>;</a:t>
            </a:r>
            <a:r>
              <a:rPr lang="ro-RO" sz="4200" b="1" dirty="0">
                <a:solidFill>
                  <a:schemeClr val="accent6">
                    <a:lumMod val="75000"/>
                  </a:schemeClr>
                </a:solidFill>
              </a:rPr>
              <a:t> stabilirea cerinţelor educaţionale speciale şi </a:t>
            </a:r>
            <a:r>
              <a:rPr lang="ro-RO" sz="4200" b="1" i="1" u="sng" dirty="0">
                <a:solidFill>
                  <a:schemeClr val="accent6">
                    <a:lumMod val="75000"/>
                  </a:schemeClr>
                </a:solidFill>
              </a:rPr>
              <a:t>elaborarea recomandărilor privind măsurile de intervenţie şi serviciile de suport pentru incluziunea educaţională</a:t>
            </a:r>
            <a:r>
              <a:rPr lang="ro-RO" sz="4200" b="1" i="1" dirty="0">
                <a:solidFill>
                  <a:schemeClr val="accent6">
                    <a:lumMod val="75000"/>
                  </a:schemeClr>
                </a:solidFill>
              </a:rPr>
              <a:t>;</a:t>
            </a:r>
            <a:r>
              <a:rPr lang="ru-RU" sz="4200" b="1" i="1" dirty="0">
                <a:solidFill>
                  <a:schemeClr val="accent6">
                    <a:lumMod val="75000"/>
                  </a:schemeClr>
                </a:solidFill>
              </a:rPr>
              <a:t> </a:t>
            </a:r>
            <a:r>
              <a:rPr lang="ro-RO" sz="4200" b="1" dirty="0">
                <a:solidFill>
                  <a:schemeClr val="accent6">
                    <a:lumMod val="75000"/>
                  </a:schemeClr>
                </a:solidFill>
              </a:rPr>
              <a:t>acordarea asistenţei psihopedagogice copilului şi familiei acestuia; oferirea asistenţei metodologice  cadrelor didactice, cadrelor didactice de sprijin, psihologilor, altor specialişti în lucrul cu copiii cu cerinţele educaţionale speciale sau copiii în situaţie de risc din sistemul de învăţămînt preşcolar, primar şi secundar general şi  administraţiei publice locale.</a:t>
            </a:r>
          </a:p>
          <a:p>
            <a:pPr marL="0" indent="0">
              <a:buNone/>
            </a:pPr>
            <a:endParaRPr lang="ru-RU" dirty="0"/>
          </a:p>
          <a:p>
            <a:endParaRPr lang="ru-RU" dirty="0"/>
          </a:p>
        </p:txBody>
      </p:sp>
      <p:sp>
        <p:nvSpPr>
          <p:cNvPr id="6" name="Блок-схема: ИЛИ 5"/>
          <p:cNvSpPr/>
          <p:nvPr/>
        </p:nvSpPr>
        <p:spPr>
          <a:xfrm>
            <a:off x="457200" y="588191"/>
            <a:ext cx="442392" cy="399383"/>
          </a:xfrm>
          <a:prstGeom prst="flowChartOr">
            <a:avLst/>
          </a:prstGeom>
          <a:solidFill>
            <a:srgbClr val="FF33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7" name="Picture 10"/>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2360" y="4594623"/>
            <a:ext cx="1331640" cy="555526"/>
          </a:xfrm>
          <a:prstGeom prst="rect">
            <a:avLst/>
          </a:prstGeom>
          <a:noFill/>
          <a:ln>
            <a:noFill/>
          </a:ln>
          <a:extLst/>
        </p:spPr>
      </p:pic>
    </p:spTree>
    <p:extLst>
      <p:ext uri="{BB962C8B-B14F-4D97-AF65-F5344CB8AC3E}">
        <p14:creationId xmlns:p14="http://schemas.microsoft.com/office/powerpoint/2010/main" val="1520607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685</TotalTime>
  <Words>859</Words>
  <Application>Microsoft Office PowerPoint</Application>
  <PresentationFormat>Экран (16:9)</PresentationFormat>
  <Paragraphs>126</Paragraphs>
  <Slides>21</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21</vt:i4>
      </vt:variant>
    </vt:vector>
  </HeadingPairs>
  <TitlesOfParts>
    <vt:vector size="26" baseType="lpstr">
      <vt:lpstr>Malgun Gothic</vt:lpstr>
      <vt:lpstr>Arial</vt:lpstr>
      <vt:lpstr>Arial Black</vt:lpstr>
      <vt:lpstr>Calibri</vt:lpstr>
      <vt:lpstr>Office Theme</vt:lpstr>
      <vt:lpstr>Презентация PowerPoint</vt:lpstr>
      <vt:lpstr> Prevenirea Delincvenței Juvenile </vt:lpstr>
      <vt:lpstr>Презентация PowerPoint</vt:lpstr>
      <vt:lpstr>  Legea privind protecţia specială a  copiilor aflaţi în situaţie de risc şi  a copiilor separaţi de părinţi.  </vt:lpstr>
      <vt:lpstr>Legea cu privire la poliție și  statutul polițistului. </vt:lpstr>
      <vt:lpstr>Legea cu privire la probațiune. </vt:lpstr>
      <vt:lpstr> Strategiei pentru protecţia      copilului pe anii 2014-2020.  </vt:lpstr>
      <vt:lpstr>Programul de dezvoltare a  educației incluzive în Republica  Moldova pentru anii 2011-2020</vt:lpstr>
      <vt:lpstr>Regulementul cu privire la organizarea și funcționarea Centrului Republican precum și a  Serviciilor descentralizate de Asistență Psihopedagigică.</vt:lpstr>
      <vt:lpstr>  Recomandarea Oficiului          Central de Probațiune privind măsuri de prevenire a delincvenței  juvenile.  </vt:lpstr>
      <vt:lpstr>Презентация PowerPoint</vt:lpstr>
      <vt:lpstr>Codul Penal al RM stabilește   limita minimă a vîrstei de  tragere la răspundere penală:</vt:lpstr>
      <vt:lpstr>Codul de Procedură Penală acordă dreptul  discreționar Procurorului de a utiliza  măsuri de dejudiciarizare a cauzelor cu  implicare copiilor în conflict cu legea penală</vt:lpstr>
      <vt:lpstr>Презентация PowerPoint</vt:lpstr>
      <vt:lpstr>Actorii implicați să realizeze  activități de prevenire primară</vt:lpstr>
      <vt:lpstr>Презентация PowerPoint</vt:lpstr>
      <vt:lpstr>Actorii implicați să realizeze  activități de prevenire secundară</vt:lpstr>
      <vt:lpstr>Презентация PowerPoint</vt:lpstr>
      <vt:lpstr>Презентация PowerPoint</vt:lpstr>
      <vt:lpstr>Презентация PowerPoint</vt:lpstr>
      <vt:lpstr>Презентация PowerPoint</vt:lpstr>
    </vt:vector>
  </TitlesOfParts>
  <Company>Microsoft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Registered User</dc:creator>
  <cp:lastModifiedBy>User</cp:lastModifiedBy>
  <cp:revision>31</cp:revision>
  <dcterms:created xsi:type="dcterms:W3CDTF">2014-04-01T16:27:38Z</dcterms:created>
  <dcterms:modified xsi:type="dcterms:W3CDTF">2015-12-07T13:06:24Z</dcterms:modified>
</cp:coreProperties>
</file>