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6" r:id="rId2"/>
    <p:sldId id="258" r:id="rId3"/>
    <p:sldId id="259" r:id="rId4"/>
    <p:sldId id="260" r:id="rId5"/>
    <p:sldId id="262" r:id="rId6"/>
    <p:sldId id="257" r:id="rId7"/>
    <p:sldId id="268" r:id="rId8"/>
    <p:sldId id="266" r:id="rId9"/>
    <p:sldId id="269" r:id="rId10"/>
    <p:sldId id="263" r:id="rId11"/>
    <p:sldId id="270" r:id="rId12"/>
    <p:sldId id="273" r:id="rId13"/>
    <p:sldId id="274" r:id="rId14"/>
    <p:sldId id="275" r:id="rId15"/>
    <p:sldId id="276" r:id="rId16"/>
    <p:sldId id="280" r:id="rId17"/>
    <p:sldId id="27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EED620-1D18-4F0E-8C2D-1F7FA52B1D71}" type="datetimeFigureOut">
              <a:rPr lang="en-US" smtClean="0"/>
              <a:pPr/>
              <a:t>12/8/2015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D6867F-34C9-429C-AC56-6C2625DC3BFC}" type="slidenum">
              <a:rPr lang="en-US" smtClean="0"/>
              <a:pPr/>
              <a:t>‹#›</a:t>
            </a:fld>
            <a:endParaRPr lang="en-US"/>
          </a:p>
        </p:txBody>
      </p:sp>
    </p:spTree>
    <p:extLst>
      <p:ext uri="{BB962C8B-B14F-4D97-AF65-F5344CB8AC3E}">
        <p14:creationId xmlns:p14="http://schemas.microsoft.com/office/powerpoint/2010/main" val="408083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225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4F82D91-DD0C-4AC8-B9CD-D975323ACE23}" type="slidenum">
              <a:rPr lang="ru-RU" smtClean="0"/>
              <a:pPr>
                <a:defRPr/>
              </a:pPr>
              <a:t>8</a:t>
            </a:fld>
            <a:endParaRPr lang="ru-RU" smtClean="0"/>
          </a:p>
        </p:txBody>
      </p:sp>
    </p:spTree>
    <p:extLst>
      <p:ext uri="{BB962C8B-B14F-4D97-AF65-F5344CB8AC3E}">
        <p14:creationId xmlns:p14="http://schemas.microsoft.com/office/powerpoint/2010/main" val="1517343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RO"/>
          </a:p>
        </p:txBody>
      </p:sp>
      <p:sp>
        <p:nvSpPr>
          <p:cNvPr id="4" name="Номер слайда 3"/>
          <p:cNvSpPr>
            <a:spLocks noGrp="1"/>
          </p:cNvSpPr>
          <p:nvPr>
            <p:ph type="sldNum" sz="quarter" idx="10"/>
          </p:nvPr>
        </p:nvSpPr>
        <p:spPr/>
        <p:txBody>
          <a:bodyPr/>
          <a:lstStyle/>
          <a:p>
            <a:fld id="{261C4AB2-7230-47C3-8A8A-0AE4E6A22C52}" type="slidenum">
              <a:rPr lang="ro-RO" smtClean="0"/>
              <a:pPr/>
              <a:t>13</a:t>
            </a:fld>
            <a:endParaRPr lang="ro-RO"/>
          </a:p>
        </p:txBody>
      </p:sp>
      <p:sp>
        <p:nvSpPr>
          <p:cNvPr id="5" name="Нижний колонтитул 4"/>
          <p:cNvSpPr>
            <a:spLocks noGrp="1"/>
          </p:cNvSpPr>
          <p:nvPr>
            <p:ph type="ftr" sz="quarter" idx="11"/>
          </p:nvPr>
        </p:nvSpPr>
        <p:spPr/>
        <p:txBody>
          <a:bodyPr/>
          <a:lstStyle/>
          <a:p>
            <a:endParaRPr lang="ro-RO"/>
          </a:p>
        </p:txBody>
      </p:sp>
    </p:spTree>
    <p:extLst>
      <p:ext uri="{BB962C8B-B14F-4D97-AF65-F5344CB8AC3E}">
        <p14:creationId xmlns:p14="http://schemas.microsoft.com/office/powerpoint/2010/main" val="621479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7954669-6D6C-4B51-B01A-CE9C09040BFA}" type="datetime1">
              <a:rPr lang="en-US" smtClean="0"/>
              <a:pPr/>
              <a:t>12/8/2015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DF5DD6-85EF-47A9-9A4F-B808455A4BDE}" type="datetime1">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BD0228-B234-4030-B178-5207DF4786A3}" type="datetime1">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200CD0-F01A-44E3-8433-DF055B25D948}" type="datetime1">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A94C74F-C447-4CBD-9131-BA8B6629133B}" type="datetime1">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E2BB5D-47E5-487F-9BC8-EB6E7B66B961}" type="datetime1">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A655FB2-0573-41BF-B6C1-3FA494F88683}" type="datetime1">
              <a:rPr lang="en-US" smtClean="0"/>
              <a:pPr/>
              <a:t>12/8/2015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A685416-0310-4981-B05D-5983FFE53BD8}" type="datetime1">
              <a:rPr lang="en-US" smtClean="0"/>
              <a:pPr/>
              <a:t>12/8/2015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E697B8-9E83-4299-AE8B-CDA63EBF91C8}" type="datetime1">
              <a:rPr lang="en-US" smtClean="0"/>
              <a:pPr/>
              <a:t>12/8/2015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F83A282-0A56-4E41-8AA7-255E981E1A33}" type="datetime1">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E54307A-54CA-4E2E-A2C8-88F8D20D6BB8}" type="datetime1">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DB0815-6307-415B-9C29-FDC46589597E}" type="datetime1">
              <a:rPr lang="en-US" smtClean="0"/>
              <a:pPr/>
              <a:t>12/8/2015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381000"/>
            <a:ext cx="8229600" cy="1828800"/>
          </a:xfrm>
        </p:spPr>
        <p:txBody>
          <a:bodyPr>
            <a:normAutofit/>
          </a:bodyPr>
          <a:lstStyle/>
          <a:p>
            <a:pPr algn="ctr"/>
            <a:r>
              <a:rPr lang="ro-RO" sz="3600" b="1" i="1" dirty="0" smtClean="0">
                <a:latin typeface="+mn-lt"/>
              </a:rPr>
              <a:t>Impactul fenomenului torturii </a:t>
            </a:r>
            <a:r>
              <a:rPr lang="en-US" sz="3600" b="1" i="1" dirty="0" smtClean="0">
                <a:latin typeface="+mn-lt"/>
              </a:rPr>
              <a:t/>
            </a:r>
            <a:br>
              <a:rPr lang="en-US" sz="3600" b="1" i="1" dirty="0" smtClean="0">
                <a:latin typeface="+mn-lt"/>
              </a:rPr>
            </a:br>
            <a:r>
              <a:rPr lang="ro-RO" sz="3600" b="1" i="1" dirty="0" smtClean="0">
                <a:latin typeface="+mn-lt"/>
              </a:rPr>
              <a:t>și al relelor tratamente </a:t>
            </a:r>
            <a:r>
              <a:rPr lang="en-US" sz="3600" b="1" i="1" dirty="0" smtClean="0">
                <a:latin typeface="+mn-lt"/>
              </a:rPr>
              <a:t/>
            </a:r>
            <a:br>
              <a:rPr lang="en-US" sz="3600" b="1" i="1" dirty="0" smtClean="0">
                <a:latin typeface="+mn-lt"/>
              </a:rPr>
            </a:br>
            <a:r>
              <a:rPr lang="ro-RO" sz="3600" b="1" i="1" dirty="0" smtClean="0">
                <a:latin typeface="+mn-lt"/>
              </a:rPr>
              <a:t>asupra dezvoltării copiilor</a:t>
            </a:r>
            <a:endParaRPr lang="en-US" sz="3600" dirty="0">
              <a:latin typeface="+mn-lt"/>
            </a:endParaRPr>
          </a:p>
        </p:txBody>
      </p:sp>
      <p:sp>
        <p:nvSpPr>
          <p:cNvPr id="5" name="Content Placeholder 4"/>
          <p:cNvSpPr>
            <a:spLocks noGrp="1"/>
          </p:cNvSpPr>
          <p:nvPr>
            <p:ph idx="1"/>
          </p:nvPr>
        </p:nvSpPr>
        <p:spPr>
          <a:xfrm>
            <a:off x="457200" y="2743200"/>
            <a:ext cx="8229600" cy="3581400"/>
          </a:xfrm>
        </p:spPr>
        <p:txBody>
          <a:bodyPr>
            <a:noAutofit/>
          </a:bodyPr>
          <a:lstStyle/>
          <a:p>
            <a:pPr algn="ctr">
              <a:buNone/>
            </a:pPr>
            <a:r>
              <a:rPr lang="ro-RO" sz="2400" dirty="0" smtClean="0">
                <a:solidFill>
                  <a:schemeClr val="accent1">
                    <a:lumMod val="75000"/>
                  </a:schemeClr>
                </a:solidFill>
              </a:rPr>
              <a:t>Conferința Națională </a:t>
            </a:r>
          </a:p>
          <a:p>
            <a:pPr algn="ctr">
              <a:buNone/>
            </a:pPr>
            <a:r>
              <a:rPr lang="ro-RO" sz="2400" dirty="0" smtClean="0">
                <a:solidFill>
                  <a:schemeClr val="accent1">
                    <a:lumMod val="75000"/>
                  </a:schemeClr>
                </a:solidFill>
              </a:rPr>
              <a:t>”Implementarea Convenției ONU cu privire la drepturile copilului în Republica Moldova: </a:t>
            </a:r>
          </a:p>
          <a:p>
            <a:pPr algn="ctr">
              <a:buNone/>
            </a:pPr>
            <a:r>
              <a:rPr lang="ro-RO" sz="2400" dirty="0" smtClean="0">
                <a:solidFill>
                  <a:schemeClr val="accent1">
                    <a:lumMod val="75000"/>
                  </a:schemeClr>
                </a:solidFill>
              </a:rPr>
              <a:t>de la deziderat la realitate”</a:t>
            </a:r>
            <a:endParaRPr lang="en-US" sz="2400" dirty="0" smtClean="0">
              <a:solidFill>
                <a:schemeClr val="accent1">
                  <a:lumMod val="75000"/>
                </a:schemeClr>
              </a:solidFill>
            </a:endParaRPr>
          </a:p>
          <a:p>
            <a:pPr algn="ctr">
              <a:buNone/>
            </a:pPr>
            <a:endParaRPr lang="ro-MD" sz="2400" dirty="0" smtClean="0">
              <a:solidFill>
                <a:schemeClr val="accent1">
                  <a:lumMod val="75000"/>
                </a:schemeClr>
              </a:solidFill>
            </a:endParaRPr>
          </a:p>
          <a:p>
            <a:pPr algn="ctr">
              <a:buNone/>
            </a:pPr>
            <a:r>
              <a:rPr lang="ro-MD" sz="2400" dirty="0" smtClean="0">
                <a:solidFill>
                  <a:schemeClr val="accent1">
                    <a:lumMod val="75000"/>
                  </a:schemeClr>
                </a:solidFill>
              </a:rPr>
              <a:t>Chişinău,   8  decembrie 2015</a:t>
            </a:r>
            <a:endParaRPr lang="en-US" sz="2400" dirty="0" smtClean="0">
              <a:solidFill>
                <a:schemeClr val="accent1">
                  <a:lumMod val="75000"/>
                </a:schemeClr>
              </a:solidFill>
            </a:endParaRPr>
          </a:p>
          <a:p>
            <a:pPr>
              <a:lnSpc>
                <a:spcPct val="110000"/>
              </a:lnSpc>
              <a:buNone/>
            </a:pPr>
            <a:r>
              <a:rPr lang="ro-RO" sz="1800" i="1" dirty="0" smtClean="0"/>
              <a:t>Ludmila Popovici,</a:t>
            </a:r>
          </a:p>
          <a:p>
            <a:pPr>
              <a:lnSpc>
                <a:spcPct val="110000"/>
              </a:lnSpc>
              <a:buNone/>
            </a:pPr>
            <a:r>
              <a:rPr lang="ro-RO" sz="1800" i="1" dirty="0" smtClean="0"/>
              <a:t>Coordonator medical</a:t>
            </a:r>
          </a:p>
          <a:p>
            <a:pPr>
              <a:lnSpc>
                <a:spcPct val="110000"/>
              </a:lnSpc>
              <a:buNone/>
            </a:pPr>
            <a:r>
              <a:rPr lang="ro-RO" sz="1800" i="1" dirty="0" smtClean="0"/>
              <a:t>Psiholog, RCTV Memoria</a:t>
            </a:r>
            <a:endParaRPr lang="en-US" sz="1800" i="1"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685800"/>
          </a:xfrm>
        </p:spPr>
        <p:txBody>
          <a:bodyPr>
            <a:normAutofit/>
          </a:bodyPr>
          <a:lstStyle/>
          <a:p>
            <a:pPr algn="ctr"/>
            <a:r>
              <a:rPr lang="ro-RO" sz="2800" b="1" dirty="0" smtClean="0">
                <a:latin typeface="+mn-lt"/>
              </a:rPr>
              <a:t>Consecințe fizice ale torturii asupra copiilor</a:t>
            </a:r>
            <a:endParaRPr lang="en-US" sz="2800" b="1" dirty="0">
              <a:latin typeface="+mn-lt"/>
            </a:endParaRPr>
          </a:p>
        </p:txBody>
      </p:sp>
      <p:sp>
        <p:nvSpPr>
          <p:cNvPr id="3" name="Content Placeholder 2"/>
          <p:cNvSpPr>
            <a:spLocks noGrp="1"/>
          </p:cNvSpPr>
          <p:nvPr>
            <p:ph idx="1"/>
          </p:nvPr>
        </p:nvSpPr>
        <p:spPr>
          <a:xfrm>
            <a:off x="457200" y="1447800"/>
            <a:ext cx="8229600" cy="4876800"/>
          </a:xfrm>
        </p:spPr>
        <p:txBody>
          <a:bodyPr>
            <a:normAutofit fontScale="92500" lnSpcReduction="20000"/>
          </a:bodyPr>
          <a:lstStyle/>
          <a:p>
            <a:pPr>
              <a:buNone/>
            </a:pPr>
            <a:r>
              <a:rPr lang="ro-RO" dirty="0" smtClean="0">
                <a:solidFill>
                  <a:schemeClr val="accent1">
                    <a:lumMod val="75000"/>
                  </a:schemeClr>
                </a:solidFill>
              </a:rPr>
              <a:t>Din experiența RCTV Memoria, </a:t>
            </a:r>
          </a:p>
          <a:p>
            <a:pPr>
              <a:buNone/>
            </a:pPr>
            <a:r>
              <a:rPr lang="ro-RO" b="1" dirty="0" smtClean="0">
                <a:solidFill>
                  <a:schemeClr val="accent1">
                    <a:lumMod val="75000"/>
                  </a:schemeClr>
                </a:solidFill>
              </a:rPr>
              <a:t>cele mai grave patologii somatice, ca si consecinţe imediate ale traumelor suferite  de minori  au fost înregistrate:  </a:t>
            </a:r>
          </a:p>
          <a:p>
            <a:pPr>
              <a:buNone/>
            </a:pPr>
            <a:r>
              <a:rPr lang="ro-RO" dirty="0" smtClean="0">
                <a:solidFill>
                  <a:schemeClr val="accent1">
                    <a:lumMod val="75000"/>
                  </a:schemeClr>
                </a:solidFill>
              </a:rPr>
              <a:t>a</a:t>
            </a:r>
            <a:r>
              <a:rPr lang="ro-RO" b="1" dirty="0" smtClean="0">
                <a:solidFill>
                  <a:schemeClr val="accent1">
                    <a:lumMod val="75000"/>
                  </a:schemeClr>
                </a:solidFill>
              </a:rPr>
              <a:t>) </a:t>
            </a:r>
            <a:r>
              <a:rPr lang="ro-RO" dirty="0" smtClean="0">
                <a:solidFill>
                  <a:schemeClr val="accent1">
                    <a:lumMod val="75000"/>
                  </a:schemeClr>
                </a:solidFill>
              </a:rPr>
              <a:t>Consecinţele traumatismului </a:t>
            </a:r>
            <a:r>
              <a:rPr lang="ro-RO" dirty="0" err="1" smtClean="0">
                <a:solidFill>
                  <a:schemeClr val="accent1">
                    <a:lumMod val="75000"/>
                  </a:schemeClr>
                </a:solidFill>
              </a:rPr>
              <a:t>cranio-cerebral</a:t>
            </a:r>
            <a:r>
              <a:rPr lang="ro-RO" dirty="0" smtClean="0">
                <a:solidFill>
                  <a:schemeClr val="accent1">
                    <a:lumMod val="75000"/>
                  </a:schemeClr>
                </a:solidFill>
              </a:rPr>
              <a:t> (TCC);</a:t>
            </a:r>
          </a:p>
          <a:p>
            <a:pPr>
              <a:buNone/>
            </a:pPr>
            <a:r>
              <a:rPr lang="ro-RO" dirty="0" smtClean="0">
                <a:solidFill>
                  <a:schemeClr val="accent1">
                    <a:lumMod val="75000"/>
                  </a:schemeClr>
                </a:solidFill>
              </a:rPr>
              <a:t>b) Fracturi ale oaselor  (aprilie 2009);</a:t>
            </a:r>
            <a:endParaRPr lang="en-US" dirty="0" smtClean="0">
              <a:solidFill>
                <a:schemeClr val="accent1">
                  <a:lumMod val="75000"/>
                </a:schemeClr>
              </a:solidFill>
            </a:endParaRPr>
          </a:p>
          <a:p>
            <a:endParaRPr lang="en-US" dirty="0" smtClean="0">
              <a:solidFill>
                <a:schemeClr val="accent1">
                  <a:lumMod val="75000"/>
                </a:schemeClr>
              </a:solidFill>
            </a:endParaRPr>
          </a:p>
          <a:p>
            <a:pPr>
              <a:buNone/>
            </a:pPr>
            <a:r>
              <a:rPr lang="ro-RO" b="1" u="sng" dirty="0" smtClean="0">
                <a:solidFill>
                  <a:schemeClr val="accent1">
                    <a:lumMod val="75000"/>
                  </a:schemeClr>
                </a:solidFill>
              </a:rPr>
              <a:t>Cele mai grave patologii, ca si evoluţie şi consecinţe tardive:  </a:t>
            </a:r>
            <a:r>
              <a:rPr lang="ro-RO" dirty="0" smtClean="0">
                <a:solidFill>
                  <a:schemeClr val="accent1">
                    <a:lumMod val="75000"/>
                  </a:schemeClr>
                </a:solidFill>
              </a:rPr>
              <a:t>Consecinţe ale TCC;  Nefroptoze, pielonefrite cronice și alte afecţiuni ale rinichilor. Discopatii, </a:t>
            </a:r>
            <a:r>
              <a:rPr lang="ro-RO" dirty="0" err="1" smtClean="0">
                <a:solidFill>
                  <a:schemeClr val="accent1">
                    <a:lumMod val="75000"/>
                  </a:schemeClr>
                </a:solidFill>
              </a:rPr>
              <a:t>radiculopatii</a:t>
            </a:r>
            <a:r>
              <a:rPr lang="ro-RO" dirty="0" smtClean="0">
                <a:solidFill>
                  <a:schemeClr val="accent1">
                    <a:lumMod val="75000"/>
                  </a:schemeClr>
                </a:solidFill>
              </a:rPr>
              <a:t> post-traumatice și alte afecţiuni ale coloanei vertebrale. Otite post-traumatice cu hipoacuzie (pierderi de auz severe).  </a:t>
            </a:r>
            <a:endParaRPr lang="en-US" dirty="0" smtClean="0">
              <a:solidFill>
                <a:schemeClr val="accent1">
                  <a:lumMod val="75000"/>
                </a:schemeClr>
              </a:solidFill>
            </a:endParaRPr>
          </a:p>
          <a:p>
            <a:pPr>
              <a:buNone/>
            </a:pPr>
            <a:r>
              <a:rPr lang="ro-RO" dirty="0" smtClean="0"/>
              <a:t>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normAutofit fontScale="90000"/>
          </a:bodyPr>
          <a:lstStyle/>
          <a:p>
            <a:pPr algn="ctr"/>
            <a:r>
              <a:rPr lang="ro-RO" sz="3600" b="1" dirty="0" smtClean="0">
                <a:latin typeface="Constantia" pitchFamily="18" charset="0"/>
              </a:rPr>
              <a:t>Consecinţele psiho-sociale ale torturii asupra copiilor </a:t>
            </a:r>
            <a:endParaRPr lang="en-US" sz="3600" dirty="0">
              <a:latin typeface="Constantia" pitchFamily="18" charset="0"/>
            </a:endParaRPr>
          </a:p>
        </p:txBody>
      </p:sp>
      <p:sp>
        <p:nvSpPr>
          <p:cNvPr id="3" name="Content Placeholder 2"/>
          <p:cNvSpPr>
            <a:spLocks noGrp="1"/>
          </p:cNvSpPr>
          <p:nvPr>
            <p:ph idx="1"/>
          </p:nvPr>
        </p:nvSpPr>
        <p:spPr>
          <a:xfrm>
            <a:off x="457200" y="1600200"/>
            <a:ext cx="8229600" cy="4724400"/>
          </a:xfrm>
        </p:spPr>
        <p:txBody>
          <a:bodyPr/>
          <a:lstStyle/>
          <a:p>
            <a:pPr>
              <a:buNone/>
            </a:pPr>
            <a:r>
              <a:rPr lang="ro-RO" dirty="0" smtClean="0">
                <a:solidFill>
                  <a:schemeClr val="accent1">
                    <a:lumMod val="75000"/>
                  </a:schemeClr>
                </a:solidFill>
              </a:rPr>
              <a:t>trebuie luate în consideraţie, deoarece ele, la fel ca şi cicatricile sau durerea fizică, îi amintesc permanent victimei despre traumele suferite. </a:t>
            </a:r>
          </a:p>
          <a:p>
            <a:pPr>
              <a:buNone/>
            </a:pPr>
            <a:r>
              <a:rPr lang="ro-RO" dirty="0" smtClean="0">
                <a:solidFill>
                  <a:schemeClr val="accent1">
                    <a:lumMod val="75000"/>
                  </a:schemeClr>
                </a:solidFill>
              </a:rPr>
              <a:t>Este un cerc  vicios, în care evenimentele traumatizante reapar mereu în amintire și victima suferă o perioadă îndelungată de timp, poate chiar toată viaţa. </a:t>
            </a:r>
          </a:p>
          <a:p>
            <a:pPr>
              <a:buNone/>
            </a:pPr>
            <a:r>
              <a:rPr lang="ro-RO" dirty="0" smtClean="0">
                <a:solidFill>
                  <a:schemeClr val="accent1">
                    <a:lumMod val="75000"/>
                  </a:schemeClr>
                </a:solidFill>
              </a:rPr>
              <a:t>Practic toţi minorii care au fost maltrataţi suferă enorm și poartă în ei setea de răzbunare. </a:t>
            </a:r>
          </a:p>
          <a:p>
            <a:pPr>
              <a:buNone/>
            </a:pPr>
            <a:r>
              <a:rPr lang="ro-RO" dirty="0" smtClean="0">
                <a:solidFill>
                  <a:schemeClr val="accent1">
                    <a:lumMod val="75000"/>
                  </a:schemeClr>
                </a:solidFill>
              </a:rPr>
              <a:t>Din aceste considerente, ei au nevoie de înţelegere și suport în depășirea problemelor cu care se confruntă. </a:t>
            </a:r>
            <a:endParaRPr lang="en-US" b="1" dirty="0" smtClean="0">
              <a:solidFill>
                <a:schemeClr val="accent1">
                  <a:lumMod val="75000"/>
                </a:schemeClr>
              </a:solidFill>
            </a:endParaRP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458200" cy="1054242"/>
          </a:xfrm>
        </p:spPr>
        <p:txBody>
          <a:bodyPr>
            <a:normAutofit/>
          </a:bodyPr>
          <a:lstStyle/>
          <a:p>
            <a:pPr algn="ctr"/>
            <a:r>
              <a:rPr lang="ro-RO" sz="3100" b="1" dirty="0" smtClean="0">
                <a:effectLst>
                  <a:outerShdw blurRad="38100" dist="38100" dir="2700000" algn="tl">
                    <a:srgbClr val="C0C0C0"/>
                  </a:outerShdw>
                </a:effectLst>
                <a:latin typeface="+mn-lt"/>
                <a:cs typeface="Times New Roman" panose="02020603050405020304" pitchFamily="18" charset="0"/>
              </a:rPr>
              <a:t>Consecinţe psihosociale ale torturii (1):</a:t>
            </a:r>
            <a:br>
              <a:rPr lang="ro-RO" sz="3100" b="1" dirty="0" smtClean="0">
                <a:effectLst>
                  <a:outerShdw blurRad="38100" dist="38100" dir="2700000" algn="tl">
                    <a:srgbClr val="C0C0C0"/>
                  </a:outerShdw>
                </a:effectLst>
                <a:latin typeface="+mn-lt"/>
                <a:cs typeface="Times New Roman" panose="02020603050405020304" pitchFamily="18" charset="0"/>
              </a:rPr>
            </a:br>
            <a:r>
              <a:rPr lang="ro-RO" sz="1800" b="1" i="1" dirty="0" smtClean="0">
                <a:effectLst>
                  <a:outerShdw blurRad="38100" dist="38100" dir="2700000" algn="tl">
                    <a:srgbClr val="C0C0C0"/>
                  </a:outerShdw>
                </a:effectLst>
                <a:latin typeface="+mn-lt"/>
                <a:cs typeface="Times New Roman" panose="02020603050405020304" pitchFamily="18" charset="0"/>
              </a:rPr>
              <a:t>(I) cognitive,(II ) emotionale, (III) comportamentale, (IV) sociale. </a:t>
            </a:r>
            <a:endParaRPr lang="ro-RO" sz="1800" i="1" dirty="0">
              <a:latin typeface="+mn-lt"/>
              <a:cs typeface="Times New Roman" panose="02020603050405020304" pitchFamily="18" charset="0"/>
            </a:endParaRPr>
          </a:p>
        </p:txBody>
      </p:sp>
      <p:sp>
        <p:nvSpPr>
          <p:cNvPr id="3" name="Content Placeholder 2"/>
          <p:cNvSpPr>
            <a:spLocks noGrp="1"/>
          </p:cNvSpPr>
          <p:nvPr>
            <p:ph idx="1"/>
          </p:nvPr>
        </p:nvSpPr>
        <p:spPr>
          <a:xfrm>
            <a:off x="755576" y="1600200"/>
            <a:ext cx="7886700" cy="4667970"/>
          </a:xfrm>
        </p:spPr>
        <p:txBody>
          <a:bodyPr>
            <a:noAutofit/>
          </a:bodyPr>
          <a:lstStyle/>
          <a:p>
            <a:pPr marL="0" indent="0">
              <a:buNone/>
            </a:pPr>
            <a:r>
              <a:rPr lang="ro-RO" sz="2400" b="1" i="1" dirty="0" smtClean="0">
                <a:latin typeface="Times New Roman" panose="02020603050405020304" pitchFamily="18" charset="0"/>
                <a:cs typeface="Times New Roman" panose="02020603050405020304" pitchFamily="18" charset="0"/>
              </a:rPr>
              <a:t> </a:t>
            </a:r>
            <a:r>
              <a:rPr lang="ro-RO" sz="2400" b="1" i="1" dirty="0" smtClean="0">
                <a:solidFill>
                  <a:schemeClr val="accent1">
                    <a:lumMod val="75000"/>
                  </a:schemeClr>
                </a:solidFill>
                <a:cs typeface="Times New Roman" panose="02020603050405020304" pitchFamily="18" charset="0"/>
              </a:rPr>
              <a:t>(I) cognitive;</a:t>
            </a:r>
          </a:p>
          <a:p>
            <a:r>
              <a:rPr lang="ro-RO" sz="2400" dirty="0" smtClean="0">
                <a:solidFill>
                  <a:schemeClr val="accent1">
                    <a:lumMod val="75000"/>
                  </a:schemeClr>
                </a:solidFill>
                <a:effectLst>
                  <a:outerShdw blurRad="38100" dist="38100" dir="2700000" algn="tl">
                    <a:srgbClr val="C0C0C0"/>
                  </a:outerShdw>
                </a:effectLst>
                <a:cs typeface="Times New Roman" pitchFamily="18" charset="0"/>
              </a:rPr>
              <a:t>Confuzie</a:t>
            </a:r>
            <a:r>
              <a:rPr lang="ro-RO" sz="2400" dirty="0">
                <a:solidFill>
                  <a:schemeClr val="accent1">
                    <a:lumMod val="75000"/>
                  </a:schemeClr>
                </a:solidFill>
                <a:cs typeface="Times New Roman" pitchFamily="18" charset="0"/>
              </a:rPr>
              <a:t>, </a:t>
            </a:r>
            <a:r>
              <a:rPr lang="ro-RO" sz="2400" dirty="0">
                <a:solidFill>
                  <a:schemeClr val="accent1">
                    <a:lumMod val="75000"/>
                  </a:schemeClr>
                </a:solidFill>
                <a:effectLst>
                  <a:outerShdw blurRad="38100" dist="38100" dir="2700000" algn="tl">
                    <a:srgbClr val="C0C0C0"/>
                  </a:outerShdw>
                </a:effectLst>
                <a:cs typeface="Times New Roman" pitchFamily="18" charset="0"/>
              </a:rPr>
              <a:t>dezorientare</a:t>
            </a:r>
            <a:r>
              <a:rPr lang="ro-RO" sz="2400" dirty="0">
                <a:solidFill>
                  <a:schemeClr val="accent1">
                    <a:lumMod val="75000"/>
                  </a:schemeClr>
                </a:solidFill>
                <a:cs typeface="Times New Roman" pitchFamily="18" charset="0"/>
              </a:rPr>
              <a:t>; </a:t>
            </a:r>
            <a:endParaRPr lang="ro-RO" sz="2400" dirty="0" smtClean="0">
              <a:solidFill>
                <a:schemeClr val="accent1">
                  <a:lumMod val="75000"/>
                </a:schemeClr>
              </a:solidFill>
              <a:cs typeface="Times New Roman" pitchFamily="18" charset="0"/>
            </a:endParaRPr>
          </a:p>
          <a:p>
            <a:pPr>
              <a:lnSpc>
                <a:spcPct val="90000"/>
              </a:lnSpc>
            </a:pPr>
            <a:r>
              <a:rPr lang="ro-RO" sz="2400" dirty="0" smtClean="0">
                <a:solidFill>
                  <a:schemeClr val="accent1">
                    <a:lumMod val="75000"/>
                  </a:schemeClr>
                </a:solidFill>
                <a:cs typeface="Times New Roman" pitchFamily="18" charset="0"/>
              </a:rPr>
              <a:t>Tulburări </a:t>
            </a:r>
            <a:r>
              <a:rPr lang="ro-RO" sz="2400" dirty="0">
                <a:solidFill>
                  <a:schemeClr val="accent1">
                    <a:lumMod val="75000"/>
                  </a:schemeClr>
                </a:solidFill>
                <a:cs typeface="Times New Roman" pitchFamily="18" charset="0"/>
              </a:rPr>
              <a:t>de </a:t>
            </a:r>
            <a:r>
              <a:rPr lang="ro-RO" sz="2400" dirty="0">
                <a:solidFill>
                  <a:schemeClr val="accent1">
                    <a:lumMod val="75000"/>
                  </a:schemeClr>
                </a:solidFill>
                <a:effectLst>
                  <a:outerShdw blurRad="38100" dist="38100" dir="2700000" algn="tl">
                    <a:srgbClr val="C0C0C0"/>
                  </a:outerShdw>
                </a:effectLst>
                <a:cs typeface="Times New Roman" pitchFamily="18" charset="0"/>
              </a:rPr>
              <a:t>memorie</a:t>
            </a:r>
            <a:r>
              <a:rPr lang="ro-RO" sz="2400" dirty="0">
                <a:solidFill>
                  <a:schemeClr val="accent1">
                    <a:lumMod val="75000"/>
                  </a:schemeClr>
                </a:solidFill>
                <a:cs typeface="Times New Roman" pitchFamily="18" charset="0"/>
              </a:rPr>
              <a:t>;</a:t>
            </a:r>
          </a:p>
          <a:p>
            <a:pPr>
              <a:lnSpc>
                <a:spcPct val="90000"/>
              </a:lnSpc>
            </a:pPr>
            <a:r>
              <a:rPr lang="ro-RO" sz="2400" dirty="0">
                <a:solidFill>
                  <a:schemeClr val="accent1">
                    <a:lumMod val="75000"/>
                  </a:schemeClr>
                </a:solidFill>
                <a:cs typeface="Times New Roman" pitchFamily="18" charset="0"/>
              </a:rPr>
              <a:t>Tulburări de </a:t>
            </a:r>
            <a:r>
              <a:rPr lang="ro-RO" sz="2400" dirty="0">
                <a:solidFill>
                  <a:schemeClr val="accent1">
                    <a:lumMod val="75000"/>
                  </a:schemeClr>
                </a:solidFill>
                <a:effectLst>
                  <a:outerShdw blurRad="38100" dist="38100" dir="2700000" algn="tl">
                    <a:srgbClr val="C0C0C0"/>
                  </a:outerShdw>
                </a:effectLst>
                <a:cs typeface="Times New Roman" pitchFamily="18" charset="0"/>
              </a:rPr>
              <a:t>concentrare</a:t>
            </a:r>
            <a:r>
              <a:rPr lang="ro-RO" sz="2400" dirty="0">
                <a:solidFill>
                  <a:schemeClr val="accent1">
                    <a:lumMod val="75000"/>
                  </a:schemeClr>
                </a:solidFill>
                <a:cs typeface="Times New Roman" pitchFamily="18" charset="0"/>
              </a:rPr>
              <a:t>;</a:t>
            </a:r>
          </a:p>
          <a:p>
            <a:r>
              <a:rPr lang="ro-RO" sz="2400" dirty="0">
                <a:solidFill>
                  <a:schemeClr val="accent1">
                    <a:lumMod val="75000"/>
                  </a:schemeClr>
                </a:solidFill>
                <a:effectLst>
                  <a:outerShdw blurRad="38100" dist="38100" dir="2700000" algn="tl">
                    <a:srgbClr val="C0C0C0"/>
                  </a:outerShdw>
                </a:effectLst>
                <a:cs typeface="Times New Roman" pitchFamily="18" charset="0"/>
              </a:rPr>
              <a:t>Pierderea simţului realităţii </a:t>
            </a:r>
            <a:r>
              <a:rPr lang="ro-RO" sz="2400" dirty="0">
                <a:solidFill>
                  <a:schemeClr val="accent1">
                    <a:lumMod val="75000"/>
                  </a:schemeClr>
                </a:solidFill>
                <a:cs typeface="Times New Roman" pitchFamily="18" charset="0"/>
              </a:rPr>
              <a:t>– disociere, </a:t>
            </a:r>
            <a:r>
              <a:rPr lang="ro-RO" sz="2400" dirty="0" smtClean="0">
                <a:solidFill>
                  <a:schemeClr val="accent1">
                    <a:lumMod val="75000"/>
                  </a:schemeClr>
                </a:solidFill>
                <a:cs typeface="Times New Roman" pitchFamily="18" charset="0"/>
              </a:rPr>
              <a:t>depersonalizare;</a:t>
            </a:r>
          </a:p>
          <a:p>
            <a:r>
              <a:rPr lang="ro-RO" sz="2400" dirty="0" smtClean="0">
                <a:solidFill>
                  <a:schemeClr val="accent1">
                    <a:lumMod val="75000"/>
                  </a:schemeClr>
                </a:solidFill>
                <a:effectLst>
                  <a:outerShdw blurRad="38100" dist="38100" dir="2700000" algn="tl">
                    <a:srgbClr val="C0C0C0"/>
                  </a:outerShdw>
                </a:effectLst>
                <a:cs typeface="Times New Roman" pitchFamily="18" charset="0"/>
              </a:rPr>
              <a:t>Gânduri </a:t>
            </a:r>
            <a:r>
              <a:rPr lang="ro-RO" sz="2400" dirty="0">
                <a:solidFill>
                  <a:schemeClr val="accent1">
                    <a:lumMod val="75000"/>
                  </a:schemeClr>
                </a:solidFill>
                <a:effectLst>
                  <a:outerShdw blurRad="38100" dist="38100" dir="2700000" algn="tl">
                    <a:srgbClr val="C0C0C0"/>
                  </a:outerShdw>
                </a:effectLst>
                <a:cs typeface="Times New Roman" pitchFamily="18" charset="0"/>
              </a:rPr>
              <a:t>obsesive</a:t>
            </a:r>
            <a:r>
              <a:rPr lang="ro-RO" sz="2400" dirty="0">
                <a:solidFill>
                  <a:schemeClr val="accent1">
                    <a:lumMod val="75000"/>
                  </a:schemeClr>
                </a:solidFill>
                <a:cs typeface="Times New Roman" pitchFamily="18" charset="0"/>
              </a:rPr>
              <a:t> şi mecanisme de </a:t>
            </a:r>
            <a:r>
              <a:rPr lang="ro-RO" sz="2400" dirty="0">
                <a:solidFill>
                  <a:schemeClr val="accent1">
                    <a:lumMod val="75000"/>
                  </a:schemeClr>
                </a:solidFill>
                <a:effectLst>
                  <a:outerShdw blurRad="38100" dist="38100" dir="2700000" algn="tl">
                    <a:srgbClr val="C0C0C0"/>
                  </a:outerShdw>
                </a:effectLst>
                <a:cs typeface="Times New Roman" pitchFamily="18" charset="0"/>
              </a:rPr>
              <a:t>apărare psihologică</a:t>
            </a:r>
            <a:r>
              <a:rPr lang="ro-RO" sz="2400" dirty="0">
                <a:solidFill>
                  <a:schemeClr val="accent1">
                    <a:lumMod val="75000"/>
                  </a:schemeClr>
                </a:solidFill>
                <a:cs typeface="Times New Roman" pitchFamily="18" charset="0"/>
              </a:rPr>
              <a:t>;</a:t>
            </a:r>
          </a:p>
          <a:p>
            <a:r>
              <a:rPr lang="ro-RO" sz="2400" dirty="0" smtClean="0">
                <a:solidFill>
                  <a:schemeClr val="accent1">
                    <a:lumMod val="75000"/>
                  </a:schemeClr>
                </a:solidFill>
                <a:cs typeface="Times New Roman" pitchFamily="18" charset="0"/>
              </a:rPr>
              <a:t>Scăderea </a:t>
            </a:r>
            <a:r>
              <a:rPr lang="ro-RO" sz="2400" dirty="0">
                <a:solidFill>
                  <a:schemeClr val="accent1">
                    <a:lumMod val="75000"/>
                  </a:schemeClr>
                </a:solidFill>
                <a:cs typeface="Times New Roman" pitchFamily="18" charset="0"/>
              </a:rPr>
              <a:t>abilităţii de a adopta decizii raţionale, </a:t>
            </a:r>
            <a:endParaRPr lang="ro-RO" sz="2400" dirty="0" smtClean="0">
              <a:solidFill>
                <a:schemeClr val="accent1">
                  <a:lumMod val="75000"/>
                </a:schemeClr>
              </a:solidFill>
              <a:cs typeface="Times New Roman" pitchFamily="18" charset="0"/>
            </a:endParaRPr>
          </a:p>
          <a:p>
            <a:r>
              <a:rPr lang="ro-RO" sz="2400" dirty="0" smtClean="0">
                <a:solidFill>
                  <a:schemeClr val="accent1">
                    <a:lumMod val="75000"/>
                  </a:schemeClr>
                </a:solidFill>
                <a:cs typeface="Times New Roman" pitchFamily="18" charset="0"/>
              </a:rPr>
              <a:t>Concentrare </a:t>
            </a:r>
            <a:r>
              <a:rPr lang="ro-RO" sz="2400" dirty="0">
                <a:solidFill>
                  <a:schemeClr val="accent1">
                    <a:lumMod val="75000"/>
                  </a:schemeClr>
                </a:solidFill>
                <a:cs typeface="Times New Roman" pitchFamily="18" charset="0"/>
              </a:rPr>
              <a:t>slaba, scăderea atenţiei, </a:t>
            </a:r>
            <a:endParaRPr lang="ro-RO" sz="2400" dirty="0" smtClean="0">
              <a:solidFill>
                <a:schemeClr val="accent1">
                  <a:lumMod val="75000"/>
                </a:schemeClr>
              </a:solidFill>
              <a:cs typeface="Times New Roman" pitchFamily="18" charset="0"/>
            </a:endParaRPr>
          </a:p>
          <a:p>
            <a:r>
              <a:rPr lang="ro-RO" sz="2400" dirty="0" smtClean="0">
                <a:solidFill>
                  <a:schemeClr val="accent1">
                    <a:lumMod val="75000"/>
                  </a:schemeClr>
                </a:solidFill>
                <a:cs typeface="Times New Roman" pitchFamily="18" charset="0"/>
              </a:rPr>
              <a:t>Hipersensibilitate </a:t>
            </a:r>
            <a:r>
              <a:rPr lang="ro-RO" sz="2400" dirty="0">
                <a:solidFill>
                  <a:schemeClr val="accent1">
                    <a:lumMod val="75000"/>
                  </a:schemeClr>
                </a:solidFill>
                <a:cs typeface="Times New Roman" pitchFamily="18" charset="0"/>
              </a:rPr>
              <a:t>la critică</a:t>
            </a:r>
            <a:r>
              <a:rPr lang="ro-RO" sz="2400" dirty="0" smtClean="0">
                <a:solidFill>
                  <a:schemeClr val="accent1">
                    <a:lumMod val="75000"/>
                  </a:schemeClr>
                </a:solidFill>
                <a:cs typeface="Times New Roman" pitchFamily="18" charset="0"/>
              </a:rPr>
              <a:t>,</a:t>
            </a:r>
          </a:p>
          <a:p>
            <a:r>
              <a:rPr lang="ro-RO" sz="2400" dirty="0" smtClean="0">
                <a:solidFill>
                  <a:schemeClr val="accent1">
                    <a:lumMod val="75000"/>
                  </a:schemeClr>
                </a:solidFill>
                <a:cs typeface="Times New Roman" pitchFamily="18" charset="0"/>
              </a:rPr>
              <a:t> Blocaje </a:t>
            </a:r>
            <a:r>
              <a:rPr lang="ro-RO" sz="2400" dirty="0">
                <a:solidFill>
                  <a:schemeClr val="accent1">
                    <a:lumMod val="75000"/>
                  </a:schemeClr>
                </a:solidFill>
                <a:cs typeface="Times New Roman" pitchFamily="18" charset="0"/>
              </a:rPr>
              <a:t>mentale</a:t>
            </a:r>
            <a:r>
              <a:rPr lang="ro-RO" sz="2400" dirty="0" smtClean="0">
                <a:solidFill>
                  <a:schemeClr val="accent1">
                    <a:lumMod val="75000"/>
                  </a:schemeClr>
                </a:solidFill>
                <a:cs typeface="Times New Roman" pitchFamily="18" charset="0"/>
              </a:rPr>
              <a:t>, psihoze și alte manifestări.</a:t>
            </a:r>
          </a:p>
          <a:p>
            <a:pPr marL="0" indent="0">
              <a:buNone/>
            </a:pPr>
            <a:endParaRPr lang="ro-RO" sz="2400" b="1" i="1" dirty="0" smtClean="0">
              <a:latin typeface="Times New Roman" panose="02020603050405020304" pitchFamily="18" charset="0"/>
              <a:cs typeface="Times New Roman" panose="02020603050405020304" pitchFamily="18" charset="0"/>
            </a:endParaRPr>
          </a:p>
          <a:p>
            <a:endParaRPr lang="ro-RO" sz="2400" b="1" i="1" dirty="0" smtClean="0">
              <a:latin typeface="Times New Roman" panose="02020603050405020304" pitchFamily="18" charset="0"/>
              <a:cs typeface="Times New Roman" panose="02020603050405020304" pitchFamily="18" charset="0"/>
            </a:endParaRPr>
          </a:p>
          <a:p>
            <a:pPr marL="0" indent="0">
              <a:buNone/>
            </a:pPr>
            <a:endParaRPr lang="ro-RO" sz="2400" b="1" i="1" dirty="0" smtClean="0">
              <a:latin typeface="Times New Roman" panose="02020603050405020304" pitchFamily="18" charset="0"/>
              <a:cs typeface="Times New Roman" panose="02020603050405020304" pitchFamily="18" charset="0"/>
            </a:endParaRPr>
          </a:p>
          <a:p>
            <a:endParaRPr lang="ro-RO" sz="2400"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fld id="{3581C643-14F7-47CC-A2D3-17E555F3CD95}" type="slidenum">
              <a:rPr lang="ru-RU" smtClean="0"/>
              <a:pPr/>
              <a:t>12</a:t>
            </a:fld>
            <a:endParaRPr lang="ru-RU"/>
          </a:p>
        </p:txBody>
      </p:sp>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3" y="624110"/>
            <a:ext cx="7416824" cy="1280890"/>
          </a:xfrm>
        </p:spPr>
        <p:txBody>
          <a:bodyPr>
            <a:normAutofit fontScale="90000"/>
          </a:bodyPr>
          <a:lstStyle/>
          <a:p>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484784"/>
            <a:ext cx="8229600" cy="5112568"/>
          </a:xfrm>
        </p:spPr>
        <p:txBody>
          <a:bodyPr>
            <a:normAutofit/>
          </a:bodyPr>
          <a:lstStyle/>
          <a:p>
            <a:pPr marL="0" indent="0">
              <a:buNone/>
            </a:pPr>
            <a:r>
              <a:rPr lang="ro-RO" sz="2400" b="1" i="1" dirty="0" smtClean="0">
                <a:solidFill>
                  <a:schemeClr val="accent1">
                    <a:lumMod val="75000"/>
                  </a:schemeClr>
                </a:solidFill>
                <a:effectLst>
                  <a:outerShdw blurRad="38100" dist="38100" dir="2700000" algn="tl">
                    <a:srgbClr val="C0C0C0"/>
                  </a:outerShdw>
                </a:effectLst>
                <a:cs typeface="Times New Roman" panose="02020603050405020304" pitchFamily="18" charset="0"/>
              </a:rPr>
              <a:t>(II ) emotionale;</a:t>
            </a:r>
            <a:endParaRPr lang="ro-RO" sz="2400" i="1" dirty="0" smtClean="0">
              <a:solidFill>
                <a:schemeClr val="accent1">
                  <a:lumMod val="75000"/>
                </a:schemeClr>
              </a:solidFill>
              <a:effectLst>
                <a:outerShdw blurRad="38100" dist="38100" dir="2700000" algn="tl">
                  <a:srgbClr val="C0C0C0"/>
                </a:outerShdw>
              </a:effectLst>
              <a:cs typeface="Times New Roman" pitchFamily="18" charset="0"/>
            </a:endParaRPr>
          </a:p>
          <a:p>
            <a:r>
              <a:rPr lang="ro-RO" sz="2400" dirty="0" smtClean="0">
                <a:solidFill>
                  <a:schemeClr val="accent1">
                    <a:lumMod val="75000"/>
                  </a:schemeClr>
                </a:solidFill>
                <a:effectLst>
                  <a:outerShdw blurRad="38100" dist="38100" dir="2700000" algn="tl">
                    <a:srgbClr val="C0C0C0"/>
                  </a:outerShdw>
                </a:effectLst>
                <a:cs typeface="Times New Roman" pitchFamily="18" charset="0"/>
              </a:rPr>
              <a:t>Anxietate</a:t>
            </a:r>
            <a:r>
              <a:rPr lang="ro-RO" sz="2400" dirty="0" smtClean="0">
                <a:solidFill>
                  <a:schemeClr val="accent1">
                    <a:lumMod val="75000"/>
                  </a:schemeClr>
                </a:solidFill>
                <a:cs typeface="Times New Roman" pitchFamily="18" charset="0"/>
              </a:rPr>
              <a:t>, </a:t>
            </a:r>
            <a:r>
              <a:rPr lang="ro-RO" sz="2400" dirty="0" smtClean="0">
                <a:solidFill>
                  <a:schemeClr val="accent1">
                    <a:lumMod val="75000"/>
                  </a:schemeClr>
                </a:solidFill>
                <a:effectLst>
                  <a:outerShdw blurRad="38100" dist="38100" dir="2700000" algn="tl">
                    <a:srgbClr val="C0C0C0"/>
                  </a:outerShdw>
                </a:effectLst>
                <a:cs typeface="Times New Roman" pitchFamily="18" charset="0"/>
              </a:rPr>
              <a:t>panică</a:t>
            </a:r>
            <a:r>
              <a:rPr lang="ro-RO" sz="2400" dirty="0">
                <a:solidFill>
                  <a:schemeClr val="accent1">
                    <a:lumMod val="75000"/>
                  </a:schemeClr>
                </a:solidFill>
                <a:cs typeface="Times New Roman" pitchFamily="18" charset="0"/>
              </a:rPr>
              <a:t>,</a:t>
            </a:r>
            <a:r>
              <a:rPr lang="ro-RO" sz="2400" dirty="0" smtClean="0">
                <a:solidFill>
                  <a:schemeClr val="accent1">
                    <a:lumMod val="75000"/>
                  </a:schemeClr>
                </a:solidFill>
                <a:cs typeface="Times New Roman" pitchFamily="18" charset="0"/>
              </a:rPr>
              <a:t> nervozitate, hiperexcitabilitate.</a:t>
            </a:r>
          </a:p>
          <a:p>
            <a:r>
              <a:rPr lang="ro-RO" sz="2400" dirty="0" smtClean="0">
                <a:solidFill>
                  <a:schemeClr val="accent1">
                    <a:lumMod val="75000"/>
                  </a:schemeClr>
                </a:solidFill>
                <a:effectLst>
                  <a:outerShdw blurRad="38100" dist="38100" dir="2700000" algn="tl">
                    <a:srgbClr val="C0C0C0"/>
                  </a:outerShdw>
                </a:effectLst>
                <a:cs typeface="Times New Roman" pitchFamily="18" charset="0"/>
              </a:rPr>
              <a:t>Depresie</a:t>
            </a:r>
            <a:r>
              <a:rPr lang="ro-RO" sz="2400" dirty="0" smtClean="0">
                <a:solidFill>
                  <a:schemeClr val="accent1">
                    <a:lumMod val="75000"/>
                  </a:schemeClr>
                </a:solidFill>
                <a:cs typeface="Times New Roman" pitchFamily="18" charset="0"/>
              </a:rPr>
              <a:t>.</a:t>
            </a:r>
          </a:p>
          <a:p>
            <a:r>
              <a:rPr lang="ro-RO" sz="2400" dirty="0" smtClean="0">
                <a:solidFill>
                  <a:schemeClr val="accent1">
                    <a:lumMod val="75000"/>
                  </a:schemeClr>
                </a:solidFill>
                <a:cs typeface="Times New Roman" pitchFamily="18" charset="0"/>
              </a:rPr>
              <a:t>Agresiune, apatie, plictiseala, oboseala, indispoziţie.</a:t>
            </a:r>
          </a:p>
          <a:p>
            <a:r>
              <a:rPr lang="ro-RO" sz="2400" dirty="0" smtClean="0">
                <a:solidFill>
                  <a:schemeClr val="accent1">
                    <a:lumMod val="75000"/>
                  </a:schemeClr>
                </a:solidFill>
                <a:cs typeface="Times New Roman" pitchFamily="18" charset="0"/>
              </a:rPr>
              <a:t> Scăderea încrederii in sine.</a:t>
            </a:r>
          </a:p>
          <a:p>
            <a:r>
              <a:rPr lang="ro-RO" sz="2400" dirty="0" smtClean="0">
                <a:solidFill>
                  <a:schemeClr val="accent1">
                    <a:lumMod val="75000"/>
                  </a:schemeClr>
                </a:solidFill>
                <a:cs typeface="Times New Roman" pitchFamily="18" charset="0"/>
              </a:rPr>
              <a:t>Sentimentul de singurătate.</a:t>
            </a:r>
          </a:p>
          <a:p>
            <a:r>
              <a:rPr lang="ro-RO" sz="2400" dirty="0" smtClean="0">
                <a:solidFill>
                  <a:schemeClr val="accent1">
                    <a:lumMod val="75000"/>
                  </a:schemeClr>
                </a:solidFill>
                <a:effectLst>
                  <a:outerShdw blurRad="38100" dist="38100" dir="2700000" algn="tl">
                    <a:srgbClr val="C0C0C0"/>
                  </a:outerShdw>
                </a:effectLst>
                <a:cs typeface="Times New Roman" pitchFamily="18" charset="0"/>
              </a:rPr>
              <a:t>Vinovăţie</a:t>
            </a:r>
            <a:r>
              <a:rPr lang="ro-RO" sz="2400" dirty="0" smtClean="0">
                <a:solidFill>
                  <a:schemeClr val="accent1">
                    <a:lumMod val="75000"/>
                  </a:schemeClr>
                </a:solidFill>
                <a:cs typeface="Times New Roman" pitchFamily="18" charset="0"/>
              </a:rPr>
              <a:t> şi </a:t>
            </a:r>
            <a:r>
              <a:rPr lang="ro-RO" sz="2400" dirty="0" smtClean="0">
                <a:solidFill>
                  <a:schemeClr val="accent1">
                    <a:lumMod val="75000"/>
                  </a:schemeClr>
                </a:solidFill>
                <a:effectLst>
                  <a:outerShdw blurRad="38100" dist="38100" dir="2700000" algn="tl">
                    <a:srgbClr val="C0C0C0"/>
                  </a:outerShdw>
                </a:effectLst>
                <a:cs typeface="Times New Roman" pitchFamily="18" charset="0"/>
              </a:rPr>
              <a:t>ruşine</a:t>
            </a:r>
            <a:r>
              <a:rPr lang="ro-RO" sz="2400" dirty="0" smtClean="0">
                <a:solidFill>
                  <a:schemeClr val="accent1">
                    <a:lumMod val="75000"/>
                  </a:schemeClr>
                </a:solidFill>
                <a:cs typeface="Times New Roman" pitchFamily="18" charset="0"/>
              </a:rPr>
              <a:t>. </a:t>
            </a:r>
          </a:p>
          <a:p>
            <a:r>
              <a:rPr lang="ro-RO" sz="2400" dirty="0" smtClean="0">
                <a:solidFill>
                  <a:schemeClr val="accent1">
                    <a:lumMod val="75000"/>
                  </a:schemeClr>
                </a:solidFill>
                <a:effectLst>
                  <a:outerShdw blurRad="38100" dist="38100" dir="2700000" algn="tl">
                    <a:srgbClr val="C0C0C0"/>
                  </a:outerShdw>
                </a:effectLst>
                <a:cs typeface="Times New Roman" pitchFamily="18" charset="0"/>
              </a:rPr>
              <a:t>Furie.</a:t>
            </a:r>
          </a:p>
          <a:p>
            <a:r>
              <a:rPr lang="ro-RO" sz="2400" dirty="0" smtClean="0">
                <a:solidFill>
                  <a:schemeClr val="accent1">
                    <a:lumMod val="75000"/>
                  </a:schemeClr>
                </a:solidFill>
                <a:effectLst>
                  <a:outerShdw blurRad="38100" dist="38100" dir="2700000" algn="tl">
                    <a:srgbClr val="C0C0C0"/>
                  </a:outerShdw>
                </a:effectLst>
                <a:cs typeface="Times New Roman" pitchFamily="18" charset="0"/>
              </a:rPr>
              <a:t>Umilinţă</a:t>
            </a:r>
            <a:r>
              <a:rPr lang="ro-RO" sz="2400" dirty="0" smtClean="0">
                <a:solidFill>
                  <a:schemeClr val="accent1">
                    <a:lumMod val="75000"/>
                  </a:schemeClr>
                </a:solidFill>
                <a:cs typeface="Times New Roman" pitchFamily="18" charset="0"/>
              </a:rPr>
              <a:t>, realizată prin atitudine dispreţuitoare, înjosire, atacuri sexuale.</a:t>
            </a:r>
          </a:p>
          <a:p>
            <a:r>
              <a:rPr lang="ro-RO" sz="2400" dirty="0" smtClean="0">
                <a:solidFill>
                  <a:schemeClr val="accent1">
                    <a:lumMod val="75000"/>
                  </a:schemeClr>
                </a:solidFill>
                <a:cs typeface="Times New Roman" pitchFamily="18" charset="0"/>
              </a:rPr>
              <a:t>Gânduri suicidale sau tentative de suicid.</a:t>
            </a:r>
          </a:p>
        </p:txBody>
      </p:sp>
      <p:sp>
        <p:nvSpPr>
          <p:cNvPr id="4" name="Title 1"/>
          <p:cNvSpPr txBox="1">
            <a:spLocks/>
          </p:cNvSpPr>
          <p:nvPr/>
        </p:nvSpPr>
        <p:spPr>
          <a:xfrm>
            <a:off x="1403648" y="476672"/>
            <a:ext cx="7437512" cy="9054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o-RO" sz="2800" b="1" dirty="0" smtClean="0">
                <a:solidFill>
                  <a:schemeClr val="accent1">
                    <a:lumMod val="75000"/>
                  </a:schemeClr>
                </a:solidFill>
                <a:effectLst>
                  <a:outerShdw blurRad="38100" dist="38100" dir="2700000" algn="tl">
                    <a:srgbClr val="C0C0C0"/>
                  </a:outerShdw>
                </a:effectLst>
                <a:latin typeface="+mn-lt"/>
                <a:cs typeface="Times New Roman" panose="02020603050405020304" pitchFamily="18" charset="0"/>
              </a:rPr>
              <a:t>Consecinţe psihosociale ale torturii (2):</a:t>
            </a:r>
            <a:br>
              <a:rPr lang="ro-RO" sz="2800" b="1" dirty="0" smtClean="0">
                <a:solidFill>
                  <a:schemeClr val="accent1">
                    <a:lumMod val="75000"/>
                  </a:schemeClr>
                </a:solidFill>
                <a:effectLst>
                  <a:outerShdw blurRad="38100" dist="38100" dir="2700000" algn="tl">
                    <a:srgbClr val="C0C0C0"/>
                  </a:outerShdw>
                </a:effectLst>
                <a:latin typeface="+mn-lt"/>
                <a:cs typeface="Times New Roman" panose="02020603050405020304" pitchFamily="18" charset="0"/>
              </a:rPr>
            </a:br>
            <a:r>
              <a:rPr lang="ro-RO" sz="1600" b="1" i="1" dirty="0">
                <a:solidFill>
                  <a:schemeClr val="accent1">
                    <a:lumMod val="75000"/>
                  </a:schemeClr>
                </a:solidFill>
                <a:effectLst>
                  <a:outerShdw blurRad="38100" dist="38100" dir="2700000" algn="tl">
                    <a:srgbClr val="C0C0C0"/>
                  </a:outerShdw>
                </a:effectLst>
                <a:latin typeface="+mn-lt"/>
                <a:cs typeface="Times New Roman" panose="02020603050405020304" pitchFamily="18" charset="0"/>
              </a:rPr>
              <a:t>(I) cognitive,(II ) </a:t>
            </a:r>
            <a:r>
              <a:rPr lang="ro-RO" sz="1600" b="1" i="1" dirty="0" smtClean="0">
                <a:solidFill>
                  <a:schemeClr val="accent1">
                    <a:lumMod val="75000"/>
                  </a:schemeClr>
                </a:solidFill>
                <a:effectLst>
                  <a:outerShdw blurRad="38100" dist="38100" dir="2700000" algn="tl">
                    <a:srgbClr val="C0C0C0"/>
                  </a:outerShdw>
                </a:effectLst>
                <a:latin typeface="+mn-lt"/>
                <a:cs typeface="Times New Roman" panose="02020603050405020304" pitchFamily="18" charset="0"/>
              </a:rPr>
              <a:t>emoționale</a:t>
            </a:r>
            <a:r>
              <a:rPr lang="ro-RO" sz="1600" b="1" i="1" dirty="0">
                <a:solidFill>
                  <a:schemeClr val="accent1">
                    <a:lumMod val="75000"/>
                  </a:schemeClr>
                </a:solidFill>
                <a:effectLst>
                  <a:outerShdw blurRad="38100" dist="38100" dir="2700000" algn="tl">
                    <a:srgbClr val="C0C0C0"/>
                  </a:outerShdw>
                </a:effectLst>
                <a:latin typeface="+mn-lt"/>
                <a:cs typeface="Times New Roman" panose="02020603050405020304" pitchFamily="18" charset="0"/>
              </a:rPr>
              <a:t>, (III) comportamentale, (IV) sociale. </a:t>
            </a:r>
            <a:endParaRPr lang="ro-RO" sz="1600" dirty="0">
              <a:solidFill>
                <a:schemeClr val="accent1">
                  <a:lumMod val="75000"/>
                </a:schemeClr>
              </a:solidFill>
              <a:latin typeface="+mn-lt"/>
              <a:cs typeface="Times New Roman" panose="02020603050405020304" pitchFamily="18" charset="0"/>
            </a:endParaRPr>
          </a:p>
        </p:txBody>
      </p:sp>
      <p:sp>
        <p:nvSpPr>
          <p:cNvPr id="5" name="Номер слайда 4"/>
          <p:cNvSpPr>
            <a:spLocks noGrp="1"/>
          </p:cNvSpPr>
          <p:nvPr>
            <p:ph type="sldNum" sz="quarter" idx="12"/>
          </p:nvPr>
        </p:nvSpPr>
        <p:spPr/>
        <p:txBody>
          <a:bodyPr/>
          <a:lstStyle/>
          <a:p>
            <a:fld id="{3581C643-14F7-47CC-A2D3-17E555F3CD95}" type="slidenum">
              <a:rPr lang="ru-RU" smtClean="0"/>
              <a:pPr/>
              <a:t>13</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28600"/>
            <a:ext cx="7202760" cy="1168922"/>
          </a:xfrm>
        </p:spPr>
        <p:txBody>
          <a:bodyPr>
            <a:normAutofit fontScale="90000"/>
          </a:bodyPr>
          <a:lstStyle/>
          <a:p>
            <a:pPr algn="ctr"/>
            <a:r>
              <a:rPr lang="ro-RO" sz="3100" b="1" dirty="0" smtClean="0">
                <a:effectLst>
                  <a:outerShdw blurRad="38100" dist="38100" dir="2700000" algn="tl">
                    <a:srgbClr val="C0C0C0"/>
                  </a:outerShdw>
                </a:effectLst>
                <a:latin typeface="+mn-lt"/>
                <a:cs typeface="Times New Roman" panose="02020603050405020304" pitchFamily="18" charset="0"/>
              </a:rPr>
              <a:t>Consecinţe psihosociale   ale torturii (3):</a:t>
            </a:r>
            <a:br>
              <a:rPr lang="ro-RO" sz="3100" b="1" dirty="0" smtClean="0">
                <a:effectLst>
                  <a:outerShdw blurRad="38100" dist="38100" dir="2700000" algn="tl">
                    <a:srgbClr val="C0C0C0"/>
                  </a:outerShdw>
                </a:effectLst>
                <a:latin typeface="+mn-lt"/>
                <a:cs typeface="Times New Roman" panose="02020603050405020304" pitchFamily="18" charset="0"/>
              </a:rPr>
            </a:br>
            <a:r>
              <a:rPr lang="ro-RO" sz="2000" b="1" i="1" dirty="0">
                <a:effectLst>
                  <a:outerShdw blurRad="38100" dist="38100" dir="2700000" algn="tl">
                    <a:srgbClr val="C0C0C0"/>
                  </a:outerShdw>
                </a:effectLst>
                <a:latin typeface="+mn-lt"/>
                <a:cs typeface="Times New Roman" panose="02020603050405020304" pitchFamily="18" charset="0"/>
              </a:rPr>
              <a:t>(I) cognitive,(II ) </a:t>
            </a:r>
            <a:r>
              <a:rPr lang="ro-RO" sz="2000" b="1" i="1" dirty="0" smtClean="0">
                <a:effectLst>
                  <a:outerShdw blurRad="38100" dist="38100" dir="2700000" algn="tl">
                    <a:srgbClr val="C0C0C0"/>
                  </a:outerShdw>
                </a:effectLst>
                <a:latin typeface="+mn-lt"/>
                <a:cs typeface="Times New Roman" panose="02020603050405020304" pitchFamily="18" charset="0"/>
              </a:rPr>
              <a:t>emoționale</a:t>
            </a:r>
            <a:r>
              <a:rPr lang="ro-RO" sz="2000" b="1" i="1" dirty="0">
                <a:effectLst>
                  <a:outerShdw blurRad="38100" dist="38100" dir="2700000" algn="tl">
                    <a:srgbClr val="C0C0C0"/>
                  </a:outerShdw>
                </a:effectLst>
                <a:latin typeface="+mn-lt"/>
                <a:cs typeface="Times New Roman" panose="02020603050405020304" pitchFamily="18" charset="0"/>
              </a:rPr>
              <a:t>, (III) comportamentale, (IV) sociale. </a:t>
            </a:r>
            <a:r>
              <a:rPr lang="ro-RO" sz="2000" b="1" i="1" dirty="0" smtClean="0">
                <a:effectLst>
                  <a:outerShdw blurRad="38100" dist="38100" dir="2700000" algn="tl">
                    <a:srgbClr val="C0C0C0"/>
                  </a:outerShdw>
                </a:effectLst>
                <a:latin typeface="+mn-lt"/>
                <a:cs typeface="Times New Roman" panose="02020603050405020304" pitchFamily="18" charset="0"/>
              </a:rPr>
              <a:t/>
            </a:r>
            <a:br>
              <a:rPr lang="ro-RO" sz="2000" b="1" i="1" dirty="0" smtClean="0">
                <a:effectLst>
                  <a:outerShdw blurRad="38100" dist="38100" dir="2700000" algn="tl">
                    <a:srgbClr val="C0C0C0"/>
                  </a:outerShdw>
                </a:effectLst>
                <a:latin typeface="+mn-lt"/>
                <a:cs typeface="Times New Roman" panose="02020603050405020304" pitchFamily="18" charset="0"/>
              </a:rPr>
            </a:br>
            <a:r>
              <a:rPr lang="ro-RO" sz="2000" b="1" i="1"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
            </a:r>
            <a:br>
              <a:rPr lang="ro-RO" sz="2000" b="1" i="1"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br>
            <a:endParaRPr lang="ro-RO" sz="2000"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828800"/>
            <a:ext cx="8229600" cy="4552528"/>
          </a:xfrm>
        </p:spPr>
        <p:txBody>
          <a:bodyPr>
            <a:noAutofit/>
          </a:bodyPr>
          <a:lstStyle/>
          <a:p>
            <a:pPr marL="0" indent="0">
              <a:buNone/>
            </a:pPr>
            <a:r>
              <a:rPr lang="ro-RO" sz="2400" b="1" i="1" dirty="0" smtClean="0">
                <a:solidFill>
                  <a:schemeClr val="accent1">
                    <a:lumMod val="75000"/>
                  </a:schemeClr>
                </a:solidFill>
                <a:effectLst>
                  <a:outerShdw blurRad="38100" dist="38100" dir="2700000" algn="tl">
                    <a:srgbClr val="C0C0C0"/>
                  </a:outerShdw>
                </a:effectLst>
                <a:cs typeface="Times New Roman" panose="02020603050405020304" pitchFamily="18" charset="0"/>
              </a:rPr>
              <a:t>(III) comportamentale;</a:t>
            </a:r>
            <a:endParaRPr lang="ro-RO" sz="2400" i="1" dirty="0" smtClean="0">
              <a:solidFill>
                <a:schemeClr val="accent1">
                  <a:lumMod val="75000"/>
                </a:schemeClr>
              </a:solidFill>
              <a:effectLst>
                <a:outerShdw blurRad="38100" dist="38100" dir="2700000" algn="tl">
                  <a:srgbClr val="C0C0C0"/>
                </a:outerShdw>
              </a:effectLst>
              <a:cs typeface="Times New Roman" panose="02020603050405020304" pitchFamily="18" charset="0"/>
            </a:endParaRPr>
          </a:p>
          <a:p>
            <a:r>
              <a:rPr lang="ro-RO" sz="2400" dirty="0" smtClean="0">
                <a:solidFill>
                  <a:schemeClr val="accent1">
                    <a:lumMod val="75000"/>
                  </a:schemeClr>
                </a:solidFill>
                <a:effectLst>
                  <a:outerShdw blurRad="38100" dist="38100" dir="2700000" algn="tl">
                    <a:srgbClr val="C0C0C0"/>
                  </a:outerShdw>
                </a:effectLst>
                <a:cs typeface="Times New Roman" pitchFamily="18" charset="0"/>
              </a:rPr>
              <a:t>Comportament de evitare.</a:t>
            </a:r>
          </a:p>
          <a:p>
            <a:r>
              <a:rPr lang="ro-RO" sz="2400" dirty="0" smtClean="0">
                <a:solidFill>
                  <a:schemeClr val="accent1">
                    <a:lumMod val="75000"/>
                  </a:schemeClr>
                </a:solidFill>
                <a:cs typeface="Times New Roman" pitchFamily="18" charset="0"/>
              </a:rPr>
              <a:t>Dificultăți în înfruntare a </a:t>
            </a:r>
            <a:r>
              <a:rPr lang="ro-RO" sz="2400" dirty="0" smtClean="0">
                <a:solidFill>
                  <a:schemeClr val="accent1">
                    <a:lumMod val="75000"/>
                  </a:schemeClr>
                </a:solidFill>
                <a:effectLst>
                  <a:outerShdw blurRad="38100" dist="38100" dir="2700000" algn="tl">
                    <a:srgbClr val="C0C0C0"/>
                  </a:outerShdw>
                </a:effectLst>
                <a:cs typeface="Times New Roman" pitchFamily="18" charset="0"/>
              </a:rPr>
              <a:t>situațiilor noi.</a:t>
            </a:r>
          </a:p>
          <a:p>
            <a:r>
              <a:rPr lang="ro-RO" sz="2400" dirty="0" smtClean="0">
                <a:solidFill>
                  <a:schemeClr val="accent1">
                    <a:lumMod val="75000"/>
                  </a:schemeClr>
                </a:solidFill>
                <a:cs typeface="Times New Roman" pitchFamily="18" charset="0"/>
              </a:rPr>
              <a:t>Neputinţă indusă de imposibilitatea de a schimba ceva, de a ajuta pe alţii etc.</a:t>
            </a:r>
          </a:p>
          <a:p>
            <a:r>
              <a:rPr lang="ro-RO" sz="2400" dirty="0" smtClean="0">
                <a:solidFill>
                  <a:schemeClr val="accent1">
                    <a:lumMod val="75000"/>
                  </a:schemeClr>
                </a:solidFill>
                <a:cs typeface="Times New Roman" pitchFamily="18" charset="0"/>
              </a:rPr>
              <a:t>Retragere socială.</a:t>
            </a:r>
          </a:p>
          <a:p>
            <a:r>
              <a:rPr lang="ro-RO" sz="2400" dirty="0" smtClean="0">
                <a:solidFill>
                  <a:schemeClr val="accent1">
                    <a:lumMod val="75000"/>
                  </a:schemeClr>
                </a:solidFill>
                <a:cs typeface="Times New Roman" pitchFamily="18" charset="0"/>
              </a:rPr>
              <a:t>Predispoziţie spre accidente. </a:t>
            </a:r>
          </a:p>
          <a:p>
            <a:r>
              <a:rPr lang="ro-RO" sz="2400" dirty="0" smtClean="0">
                <a:solidFill>
                  <a:schemeClr val="accent1">
                    <a:lumMod val="75000"/>
                  </a:schemeClr>
                </a:solidFill>
                <a:cs typeface="Times New Roman" pitchFamily="18" charset="0"/>
              </a:rPr>
              <a:t>Comportament impulsiv sau deviant.</a:t>
            </a:r>
          </a:p>
          <a:p>
            <a:endParaRPr lang="ro-RO"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3581C643-14F7-47CC-A2D3-17E555F3CD95}" type="slidenum">
              <a:rPr lang="ru-RU" smtClean="0"/>
              <a:pPr/>
              <a:t>14</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404664"/>
            <a:ext cx="7237271" cy="992858"/>
          </a:xfrm>
        </p:spPr>
        <p:txBody>
          <a:bodyPr>
            <a:noAutofit/>
          </a:bodyPr>
          <a:lstStyle/>
          <a:p>
            <a:pPr algn="ctr"/>
            <a:r>
              <a:rPr lang="ro-RO" sz="2800" b="1" dirty="0" smtClean="0">
                <a:effectLst>
                  <a:outerShdw blurRad="38100" dist="38100" dir="2700000" algn="tl">
                    <a:srgbClr val="C0C0C0"/>
                  </a:outerShdw>
                </a:effectLst>
                <a:latin typeface="+mn-lt"/>
                <a:cs typeface="Times New Roman" panose="02020603050405020304" pitchFamily="18" charset="0"/>
              </a:rPr>
              <a:t>Consecinţe psihosociale ale torturii (4):</a:t>
            </a:r>
            <a:br>
              <a:rPr lang="ro-RO" sz="2800" b="1" dirty="0" smtClean="0">
                <a:effectLst>
                  <a:outerShdw blurRad="38100" dist="38100" dir="2700000" algn="tl">
                    <a:srgbClr val="C0C0C0"/>
                  </a:outerShdw>
                </a:effectLst>
                <a:latin typeface="+mn-lt"/>
                <a:cs typeface="Times New Roman" panose="02020603050405020304" pitchFamily="18" charset="0"/>
              </a:rPr>
            </a:br>
            <a:r>
              <a:rPr lang="ro-RO" sz="1800" b="1" i="1" dirty="0">
                <a:effectLst>
                  <a:outerShdw blurRad="38100" dist="38100" dir="2700000" algn="tl">
                    <a:srgbClr val="C0C0C0"/>
                  </a:outerShdw>
                </a:effectLst>
                <a:latin typeface="+mn-lt"/>
                <a:cs typeface="Times New Roman" panose="02020603050405020304" pitchFamily="18" charset="0"/>
              </a:rPr>
              <a:t>(I) cognitive,(II ) </a:t>
            </a:r>
            <a:r>
              <a:rPr lang="ro-RO" sz="1800" b="1" i="1" dirty="0" smtClean="0">
                <a:effectLst>
                  <a:outerShdw blurRad="38100" dist="38100" dir="2700000" algn="tl">
                    <a:srgbClr val="C0C0C0"/>
                  </a:outerShdw>
                </a:effectLst>
                <a:latin typeface="+mn-lt"/>
                <a:cs typeface="Times New Roman" panose="02020603050405020304" pitchFamily="18" charset="0"/>
              </a:rPr>
              <a:t>emoţionale</a:t>
            </a:r>
            <a:r>
              <a:rPr lang="ro-RO" sz="1800" b="1" i="1" dirty="0">
                <a:effectLst>
                  <a:outerShdw blurRad="38100" dist="38100" dir="2700000" algn="tl">
                    <a:srgbClr val="C0C0C0"/>
                  </a:outerShdw>
                </a:effectLst>
                <a:latin typeface="+mn-lt"/>
                <a:cs typeface="Times New Roman" panose="02020603050405020304" pitchFamily="18" charset="0"/>
              </a:rPr>
              <a:t>, (III) comportamentale, (IV) sociale. </a:t>
            </a:r>
            <a:endParaRPr lang="ro-RO" sz="1800" dirty="0">
              <a:latin typeface="+mn-lt"/>
              <a:cs typeface="Times New Roman" panose="02020603050405020304" pitchFamily="18" charset="0"/>
            </a:endParaRPr>
          </a:p>
        </p:txBody>
      </p:sp>
      <p:sp>
        <p:nvSpPr>
          <p:cNvPr id="3" name="Content Placeholder 2"/>
          <p:cNvSpPr>
            <a:spLocks noGrp="1"/>
          </p:cNvSpPr>
          <p:nvPr>
            <p:ph idx="1"/>
          </p:nvPr>
        </p:nvSpPr>
        <p:spPr>
          <a:xfrm>
            <a:off x="533400" y="1905000"/>
            <a:ext cx="8229600" cy="4221163"/>
          </a:xfrm>
        </p:spPr>
        <p:txBody>
          <a:bodyPr>
            <a:normAutofit/>
          </a:bodyPr>
          <a:lstStyle/>
          <a:p>
            <a:pPr marL="0" lvl="0" indent="0">
              <a:buNone/>
            </a:pPr>
            <a:r>
              <a:rPr lang="ro-RO" sz="3000" b="1" i="1" dirty="0" smtClean="0">
                <a:solidFill>
                  <a:schemeClr val="accent1">
                    <a:lumMod val="75000"/>
                  </a:schemeClr>
                </a:solidFill>
                <a:effectLst>
                  <a:outerShdw blurRad="38100" dist="38100" dir="2700000" algn="tl">
                    <a:srgbClr val="C0C0C0"/>
                  </a:outerShdw>
                </a:effectLst>
                <a:cs typeface="Times New Roman" panose="02020603050405020304" pitchFamily="18" charset="0"/>
              </a:rPr>
              <a:t>(IV) sociale</a:t>
            </a:r>
            <a:endParaRPr lang="ro-RO" sz="3000" b="1" dirty="0" smtClean="0">
              <a:solidFill>
                <a:schemeClr val="accent1">
                  <a:lumMod val="75000"/>
                </a:schemeClr>
              </a:solidFill>
              <a:cs typeface="Times New Roman" pitchFamily="18" charset="0"/>
            </a:endParaRPr>
          </a:p>
          <a:p>
            <a:pPr lvl="0"/>
            <a:r>
              <a:rPr lang="ro-RO" sz="2400" dirty="0" smtClean="0">
                <a:solidFill>
                  <a:schemeClr val="accent1">
                    <a:lumMod val="75000"/>
                  </a:schemeClr>
                </a:solidFill>
                <a:cs typeface="Times New Roman" pitchFamily="18" charset="0"/>
              </a:rPr>
              <a:t>Stigmatul social.</a:t>
            </a:r>
          </a:p>
          <a:p>
            <a:pPr lvl="0"/>
            <a:r>
              <a:rPr lang="ro-RO" sz="2400" dirty="0" smtClean="0">
                <a:solidFill>
                  <a:schemeClr val="accent1">
                    <a:lumMod val="75000"/>
                  </a:schemeClr>
                </a:solidFill>
                <a:cs typeface="Times New Roman" pitchFamily="18" charset="0"/>
              </a:rPr>
              <a:t>Perturbarea  activităților zilnice .</a:t>
            </a:r>
          </a:p>
          <a:p>
            <a:pPr lvl="0"/>
            <a:r>
              <a:rPr lang="ro-RO" sz="2400" dirty="0" smtClean="0">
                <a:solidFill>
                  <a:schemeClr val="accent1">
                    <a:lumMod val="75000"/>
                  </a:schemeClr>
                </a:solidFill>
                <a:cs typeface="Times New Roman" pitchFamily="18" charset="0"/>
              </a:rPr>
              <a:t>Absenteism, izolare.</a:t>
            </a:r>
          </a:p>
          <a:p>
            <a:r>
              <a:rPr lang="ro-RO" sz="2400" dirty="0" smtClean="0">
                <a:solidFill>
                  <a:schemeClr val="accent1">
                    <a:lumMod val="75000"/>
                  </a:schemeClr>
                </a:solidFill>
                <a:cs typeface="Times New Roman" pitchFamily="18" charset="0"/>
              </a:rPr>
              <a:t>Schimbul des al locurilor de studii.</a:t>
            </a:r>
          </a:p>
          <a:p>
            <a:pPr lvl="0"/>
            <a:r>
              <a:rPr lang="ro-RO" sz="2400" dirty="0" smtClean="0">
                <a:solidFill>
                  <a:schemeClr val="accent1">
                    <a:lumMod val="75000"/>
                  </a:schemeClr>
                </a:solidFill>
                <a:cs typeface="Times New Roman" pitchFamily="18" charset="0"/>
              </a:rPr>
              <a:t>Reducerea responsabilităţii .</a:t>
            </a:r>
          </a:p>
          <a:p>
            <a:pPr lvl="0"/>
            <a:r>
              <a:rPr lang="ro-RO" sz="2400" dirty="0" smtClean="0">
                <a:solidFill>
                  <a:schemeClr val="accent1">
                    <a:lumMod val="75000"/>
                  </a:schemeClr>
                </a:solidFill>
                <a:cs typeface="Times New Roman" pitchFamily="18" charset="0"/>
              </a:rPr>
              <a:t>Deficiențe în relații interpersonale (cu membrii familiei, prietenii sau alte persoane).</a:t>
            </a:r>
          </a:p>
          <a:p>
            <a:endParaRPr lang="ro-RO" dirty="0"/>
          </a:p>
        </p:txBody>
      </p:sp>
      <p:sp>
        <p:nvSpPr>
          <p:cNvPr id="4" name="Номер слайда 3"/>
          <p:cNvSpPr>
            <a:spLocks noGrp="1"/>
          </p:cNvSpPr>
          <p:nvPr>
            <p:ph type="sldNum" sz="quarter" idx="12"/>
          </p:nvPr>
        </p:nvSpPr>
        <p:spPr/>
        <p:txBody>
          <a:bodyPr/>
          <a:lstStyle/>
          <a:p>
            <a:fld id="{3581C643-14F7-47CC-A2D3-17E555F3CD95}" type="slidenum">
              <a:rPr lang="ru-RU" smtClean="0"/>
              <a:pPr/>
              <a:t>15</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305800" cy="5846266"/>
          </a:xfrm>
          <a:prstGeom prst="rect">
            <a:avLst/>
          </a:prstGeom>
        </p:spPr>
        <p:txBody>
          <a:bodyPr wrap="square">
            <a:spAutoFit/>
          </a:bodyPr>
          <a:lstStyle/>
          <a:p>
            <a:pPr algn="ctr"/>
            <a:r>
              <a:rPr lang="ro-RO" sz="2800" dirty="0" smtClean="0">
                <a:solidFill>
                  <a:schemeClr val="accent1">
                    <a:lumMod val="75000"/>
                  </a:schemeClr>
                </a:solidFill>
              </a:rPr>
              <a:t>La copii PTSD poate fi prezent și cu simptome fizice, tipice și pentru majoritatea adulților cu traume.  </a:t>
            </a:r>
          </a:p>
          <a:p>
            <a:pPr algn="ctr"/>
            <a:r>
              <a:rPr lang="ro-RO" sz="2800" dirty="0" smtClean="0">
                <a:solidFill>
                  <a:schemeClr val="accent1">
                    <a:lumMod val="75000"/>
                  </a:schemeClr>
                </a:solidFill>
              </a:rPr>
              <a:t>Durerile de cap și de stomac sunt extrem de frecvente și apar mai ales când un copil își amintește de trauma suferită de el, frații sau părinții lui.</a:t>
            </a:r>
          </a:p>
          <a:p>
            <a:pPr algn="ctr"/>
            <a:r>
              <a:rPr lang="ro-RO" sz="2800" dirty="0" smtClean="0">
                <a:solidFill>
                  <a:schemeClr val="accent1">
                    <a:lumMod val="75000"/>
                  </a:schemeClr>
                </a:solidFill>
              </a:rPr>
              <a:t>Tulburarea post traumatică  (PTSD) la copii,</a:t>
            </a:r>
          </a:p>
          <a:p>
            <a:pPr algn="ctr"/>
            <a:r>
              <a:rPr lang="ro-RO" sz="2800" dirty="0" smtClean="0">
                <a:solidFill>
                  <a:schemeClr val="accent1">
                    <a:lumMod val="75000"/>
                  </a:schemeClr>
                </a:solidFill>
              </a:rPr>
              <a:t> poate împiedica creșterea  și dezvoltarea lor fizică, emoțională și mentală. </a:t>
            </a:r>
          </a:p>
          <a:p>
            <a:pPr algn="ctr"/>
            <a:r>
              <a:rPr lang="ro-RO" sz="2800" dirty="0" smtClean="0">
                <a:solidFill>
                  <a:schemeClr val="accent1">
                    <a:lumMod val="75000"/>
                  </a:schemeClr>
                </a:solidFill>
              </a:rPr>
              <a:t>Cu cat mai repede aceste simptome sunt observate si tratate cu ajutorul unui psiholog specializat în traumă, cu atât mai multe șanse pentru copil de a trece dincolo de trauma și de a trăi o viață plină, plăcută, fără consecințe grave.</a:t>
            </a:r>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5" y="624110"/>
            <a:ext cx="6986736" cy="2300834"/>
          </a:xfrm>
        </p:spPr>
        <p:txBody>
          <a:bodyPr>
            <a:normAutofit/>
          </a:bodyPr>
          <a:lstStyle/>
          <a:p>
            <a:pPr algn="ctr"/>
            <a:r>
              <a:rPr lang="ro-RO" sz="4000" b="1" i="1" dirty="0" smtClean="0">
                <a:latin typeface="+mn-lt"/>
                <a:cs typeface="Times New Roman" pitchFamily="18" charset="0"/>
              </a:rPr>
              <a:t>Cuvintele rănesc…</a:t>
            </a:r>
            <a:br>
              <a:rPr lang="ro-RO" sz="4000" b="1" i="1" dirty="0" smtClean="0">
                <a:latin typeface="+mn-lt"/>
                <a:cs typeface="Times New Roman" pitchFamily="18" charset="0"/>
              </a:rPr>
            </a:br>
            <a:r>
              <a:rPr lang="ro-RO" sz="4000" b="1" i="1" dirty="0" smtClean="0">
                <a:latin typeface="+mn-lt"/>
                <a:cs typeface="Times New Roman" pitchFamily="18" charset="0"/>
              </a:rPr>
              <a:t>Tăcerea lovește…</a:t>
            </a:r>
            <a:br>
              <a:rPr lang="ro-RO" sz="4000" b="1" i="1" dirty="0" smtClean="0">
                <a:latin typeface="+mn-lt"/>
                <a:cs typeface="Times New Roman" pitchFamily="18" charset="0"/>
              </a:rPr>
            </a:br>
            <a:r>
              <a:rPr lang="ro-RO" sz="4000" b="1" i="1" dirty="0" smtClean="0">
                <a:latin typeface="+mn-lt"/>
                <a:cs typeface="Times New Roman" pitchFamily="18" charset="0"/>
              </a:rPr>
              <a:t>Indiferența ucide…</a:t>
            </a:r>
            <a:endParaRPr lang="en-US" sz="4000" b="1" i="1" dirty="0">
              <a:latin typeface="+mn-lt"/>
              <a:cs typeface="Times New Roman" pitchFamily="18" charset="0"/>
            </a:endParaRPr>
          </a:p>
        </p:txBody>
      </p:sp>
      <p:sp>
        <p:nvSpPr>
          <p:cNvPr id="3" name="Content Placeholder 2"/>
          <p:cNvSpPr>
            <a:spLocks noGrp="1"/>
          </p:cNvSpPr>
          <p:nvPr>
            <p:ph idx="1"/>
          </p:nvPr>
        </p:nvSpPr>
        <p:spPr>
          <a:xfrm>
            <a:off x="304800" y="3124200"/>
            <a:ext cx="8136904" cy="2770254"/>
          </a:xfrm>
        </p:spPr>
        <p:txBody>
          <a:bodyPr>
            <a:normAutofit/>
          </a:bodyPr>
          <a:lstStyle/>
          <a:p>
            <a:pPr algn="ctr">
              <a:buNone/>
            </a:pPr>
            <a:endParaRPr lang="en-US" sz="2400" b="1" dirty="0" smtClean="0">
              <a:latin typeface="Times New Roman" pitchFamily="18" charset="0"/>
              <a:cs typeface="Times New Roman" pitchFamily="18" charset="0"/>
            </a:endParaRPr>
          </a:p>
          <a:p>
            <a:pPr algn="ctr">
              <a:buNone/>
            </a:pPr>
            <a:r>
              <a:rPr lang="ro-RO" sz="2400" b="1" dirty="0" smtClean="0">
                <a:latin typeface="Times New Roman" pitchFamily="18" charset="0"/>
                <a:cs typeface="Times New Roman" pitchFamily="18" charset="0"/>
              </a:rPr>
              <a:t> </a:t>
            </a:r>
            <a:r>
              <a:rPr lang="ro-RO" sz="2400" b="1" i="1" cap="small" dirty="0" smtClean="0">
                <a:solidFill>
                  <a:schemeClr val="accent1">
                    <a:lumMod val="75000"/>
                  </a:schemeClr>
                </a:solidFill>
                <a:cs typeface="Times New Roman" pitchFamily="18" charset="0"/>
              </a:rPr>
              <a:t>Să fim alături de victime,  să demonstrăm că ne pasă!</a:t>
            </a:r>
          </a:p>
          <a:p>
            <a:pPr algn="ctr">
              <a:buNone/>
            </a:pPr>
            <a:r>
              <a:rPr lang="ro-RO" sz="2400" b="1" dirty="0" smtClean="0">
                <a:solidFill>
                  <a:schemeClr val="accent1">
                    <a:lumMod val="75000"/>
                  </a:schemeClr>
                </a:solidFill>
                <a:cs typeface="Times New Roman" pitchFamily="18" charset="0"/>
              </a:rPr>
              <a:t>Echipa RCTV Memoria</a:t>
            </a:r>
          </a:p>
          <a:p>
            <a:pPr algn="ctr">
              <a:buNone/>
            </a:pPr>
            <a:endParaRPr lang="ro-RO" sz="2400" b="1" dirty="0" smtClean="0">
              <a:solidFill>
                <a:schemeClr val="accent1">
                  <a:lumMod val="75000"/>
                </a:schemeClr>
              </a:solidFill>
              <a:cs typeface="Times New Roman" pitchFamily="18" charset="0"/>
            </a:endParaRPr>
          </a:p>
          <a:p>
            <a:pPr algn="ctr">
              <a:buNone/>
            </a:pPr>
            <a:r>
              <a:rPr lang="ro-RO" sz="2400" b="1" cap="small" dirty="0" smtClean="0">
                <a:solidFill>
                  <a:schemeClr val="accent1">
                    <a:lumMod val="75000"/>
                  </a:schemeClr>
                </a:solidFill>
                <a:cs typeface="Times New Roman" pitchFamily="18" charset="0"/>
              </a:rPr>
              <a:t>Vă mulțumesc  pentru atenție!</a:t>
            </a:r>
            <a:endParaRPr lang="en-US" sz="2400" b="1" cap="small" dirty="0">
              <a:solidFill>
                <a:schemeClr val="accent1">
                  <a:lumMod val="75000"/>
                </a:schemeClr>
              </a:solidFill>
              <a:cs typeface="Times New Roman" pitchFamily="18" charset="0"/>
            </a:endParaRPr>
          </a:p>
        </p:txBody>
      </p:sp>
      <p:sp>
        <p:nvSpPr>
          <p:cNvPr id="4" name="Slide Number Placeholder 3"/>
          <p:cNvSpPr>
            <a:spLocks noGrp="1"/>
          </p:cNvSpPr>
          <p:nvPr>
            <p:ph type="sldNum" sz="quarter" idx="12"/>
          </p:nvPr>
        </p:nvSpPr>
        <p:spPr/>
        <p:txBody>
          <a:bodyPr/>
          <a:lstStyle/>
          <a:p>
            <a:fld id="{3581C643-14F7-47CC-A2D3-17E555F3CD95}" type="slidenum">
              <a:rPr lang="ru-RU" smtClean="0"/>
              <a:pPr/>
              <a:t>17</a:t>
            </a:fld>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724912"/>
          </a:xfrm>
        </p:spPr>
        <p:txBody>
          <a:bodyPr>
            <a:normAutofit/>
          </a:bodyPr>
          <a:lstStyle/>
          <a:p>
            <a:pPr algn="ctr"/>
            <a:r>
              <a:rPr lang="ro-RO" sz="2700" dirty="0" smtClean="0">
                <a:latin typeface="+mn-lt"/>
              </a:rPr>
              <a:t>Tortura </a:t>
            </a:r>
            <a:br>
              <a:rPr lang="ro-RO" sz="2700" dirty="0" smtClean="0">
                <a:latin typeface="+mn-lt"/>
              </a:rPr>
            </a:br>
            <a:r>
              <a:rPr lang="ro-RO" sz="2700" dirty="0" smtClean="0">
                <a:latin typeface="+mn-lt"/>
              </a:rPr>
              <a:t>este un mijloc strategic de limitare, de control </a:t>
            </a:r>
            <a:br>
              <a:rPr lang="ro-RO" sz="2700" dirty="0" smtClean="0">
                <a:latin typeface="+mn-lt"/>
              </a:rPr>
            </a:br>
            <a:r>
              <a:rPr lang="ro-RO" sz="2700" dirty="0" smtClean="0">
                <a:latin typeface="+mn-lt"/>
              </a:rPr>
              <a:t>și de reprimare a drepturilor fundamentale ale omului, </a:t>
            </a:r>
            <a:br>
              <a:rPr lang="ro-RO" sz="2700" dirty="0" smtClean="0">
                <a:latin typeface="+mn-lt"/>
              </a:rPr>
            </a:br>
            <a:r>
              <a:rPr lang="ro-RO" sz="2700" dirty="0" smtClean="0">
                <a:latin typeface="+mn-lt"/>
              </a:rPr>
              <a:t>ale indivizilor și comunităților, </a:t>
            </a:r>
            <a:br>
              <a:rPr lang="ro-RO" sz="2700" dirty="0" smtClean="0">
                <a:latin typeface="+mn-lt"/>
              </a:rPr>
            </a:br>
            <a:r>
              <a:rPr lang="ro-RO" sz="2700" dirty="0" smtClean="0">
                <a:latin typeface="+mn-lt"/>
              </a:rPr>
              <a:t>care este adesea ascuns și negat de către autorități. </a:t>
            </a:r>
            <a:r>
              <a:rPr lang="en-US" sz="2400" dirty="0" smtClean="0"/>
              <a:t/>
            </a:r>
            <a:br>
              <a:rPr lang="en-US" sz="2400" dirty="0" smtClean="0"/>
            </a:br>
            <a:endParaRPr lang="en-US" sz="2400" dirty="0"/>
          </a:p>
        </p:txBody>
      </p:sp>
      <p:sp>
        <p:nvSpPr>
          <p:cNvPr id="3" name="Content Placeholder 2"/>
          <p:cNvSpPr>
            <a:spLocks noGrp="1"/>
          </p:cNvSpPr>
          <p:nvPr>
            <p:ph idx="1"/>
          </p:nvPr>
        </p:nvSpPr>
        <p:spPr>
          <a:xfrm>
            <a:off x="457200" y="3276600"/>
            <a:ext cx="8229600" cy="3048000"/>
          </a:xfrm>
        </p:spPr>
        <p:txBody>
          <a:bodyPr>
            <a:normAutofit/>
          </a:bodyPr>
          <a:lstStyle/>
          <a:p>
            <a:pPr algn="ctr">
              <a:buNone/>
            </a:pPr>
            <a:r>
              <a:rPr lang="ro-RO" i="1" dirty="0" smtClean="0">
                <a:solidFill>
                  <a:schemeClr val="accent1">
                    <a:lumMod val="50000"/>
                  </a:schemeClr>
                </a:solidFill>
              </a:rPr>
              <a:t>Tortura poate fi aplicată direct față de copii (victime primare),  dar și indirect – atunci când suferă părinții sau alte rude apropiate (victime secundare). </a:t>
            </a:r>
          </a:p>
          <a:p>
            <a:pPr algn="ctr">
              <a:buNone/>
            </a:pPr>
            <a:r>
              <a:rPr lang="ro-RO" i="1" dirty="0" smtClean="0">
                <a:solidFill>
                  <a:schemeClr val="accent1">
                    <a:lumMod val="50000"/>
                  </a:schemeClr>
                </a:solidFill>
              </a:rPr>
              <a:t>Mai mult decât atât, tortura afectează câteva generații la rând, cauzând suferințe grave,</a:t>
            </a:r>
          </a:p>
          <a:p>
            <a:pPr algn="ctr">
              <a:buNone/>
            </a:pPr>
            <a:r>
              <a:rPr lang="ro-RO" i="1" dirty="0" smtClean="0">
                <a:solidFill>
                  <a:schemeClr val="accent1">
                    <a:lumMod val="50000"/>
                  </a:schemeClr>
                </a:solidFill>
              </a:rPr>
              <a:t> fără a scoate în evidență originea traumelor la copii. </a:t>
            </a:r>
            <a:endParaRPr lang="en-US" i="1" dirty="0" smtClean="0">
              <a:solidFill>
                <a:schemeClr val="accent1">
                  <a:lumMod val="50000"/>
                </a:schemeClr>
              </a:solidFill>
            </a:endParaRP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noAutofit/>
          </a:bodyPr>
          <a:lstStyle/>
          <a:p>
            <a:pPr algn="ctr"/>
            <a:r>
              <a:rPr lang="ro-RO" sz="3600" b="1" dirty="0" smtClean="0"/>
              <a:t/>
            </a:r>
            <a:br>
              <a:rPr lang="ro-RO" sz="3600" b="1" dirty="0" smtClean="0"/>
            </a:br>
            <a:r>
              <a:rPr lang="ro-RO" sz="3600" b="1" dirty="0" smtClean="0"/>
              <a:t/>
            </a:r>
            <a:br>
              <a:rPr lang="ro-RO" sz="3600" b="1" dirty="0" smtClean="0"/>
            </a:br>
            <a:r>
              <a:rPr lang="ro-RO" sz="3600" b="1" i="1" dirty="0" smtClean="0">
                <a:latin typeface="+mn-lt"/>
              </a:rPr>
              <a:t>Copiii – victime primare ale torturii:</a:t>
            </a:r>
            <a:r>
              <a:rPr lang="en-US" sz="3600" b="1" i="1" dirty="0" smtClean="0">
                <a:latin typeface="+mn-lt"/>
              </a:rPr>
              <a:t/>
            </a:r>
            <a:br>
              <a:rPr lang="en-US" sz="3600" b="1" i="1" dirty="0" smtClean="0">
                <a:latin typeface="+mn-lt"/>
              </a:rPr>
            </a:br>
            <a:endParaRPr lang="en-US" sz="3600" b="1" i="1" dirty="0">
              <a:latin typeface="+mn-lt"/>
            </a:endParaRPr>
          </a:p>
        </p:txBody>
      </p:sp>
      <p:sp>
        <p:nvSpPr>
          <p:cNvPr id="3" name="Content Placeholder 2"/>
          <p:cNvSpPr>
            <a:spLocks noGrp="1"/>
          </p:cNvSpPr>
          <p:nvPr>
            <p:ph idx="1"/>
          </p:nvPr>
        </p:nvSpPr>
        <p:spPr/>
        <p:txBody>
          <a:bodyPr>
            <a:normAutofit lnSpcReduction="10000"/>
          </a:bodyPr>
          <a:lstStyle/>
          <a:p>
            <a:pPr algn="ctr">
              <a:buNone/>
            </a:pPr>
            <a:r>
              <a:rPr lang="ro-RO" i="1" dirty="0" smtClean="0"/>
              <a:t>Cauzarea intenționată a durerii și suferinței, </a:t>
            </a:r>
          </a:p>
          <a:p>
            <a:pPr algn="ctr">
              <a:buNone/>
            </a:pPr>
            <a:r>
              <a:rPr lang="ro-RO" i="1" dirty="0" smtClean="0"/>
              <a:t>a intimidării sau constrângerilor asupra copiilor,</a:t>
            </a:r>
          </a:p>
          <a:p>
            <a:pPr algn="ctr">
              <a:buNone/>
            </a:pPr>
            <a:r>
              <a:rPr lang="ro-RO" i="1" dirty="0" smtClean="0"/>
              <a:t> pentru a obține o mărturisire sau informații, </a:t>
            </a:r>
          </a:p>
          <a:p>
            <a:pPr algn="ctr">
              <a:buNone/>
            </a:pPr>
            <a:r>
              <a:rPr lang="ro-RO" i="1" dirty="0" smtClean="0"/>
              <a:t>pentru a-i  sancționa </a:t>
            </a:r>
          </a:p>
          <a:p>
            <a:pPr algn="ctr">
              <a:buNone/>
            </a:pPr>
            <a:r>
              <a:rPr lang="ro-RO" i="1" dirty="0" smtClean="0"/>
              <a:t>pentru infracțiuni comise sau pretinse, </a:t>
            </a:r>
          </a:p>
          <a:p>
            <a:pPr algn="ctr">
              <a:buNone/>
            </a:pPr>
            <a:r>
              <a:rPr lang="ro-RO" i="1" dirty="0" smtClean="0"/>
              <a:t>sau pentru a-i pedepsi </a:t>
            </a:r>
          </a:p>
          <a:p>
            <a:pPr algn="ctr">
              <a:buNone/>
            </a:pPr>
            <a:r>
              <a:rPr lang="ro-RO" i="1" dirty="0" smtClean="0"/>
              <a:t>pe bază de discriminare cu privire la rasă, religie,apartenență etnică sau politică, </a:t>
            </a:r>
          </a:p>
          <a:p>
            <a:pPr algn="ctr">
              <a:buNone/>
            </a:pPr>
            <a:r>
              <a:rPr lang="ro-RO" b="1" i="1" dirty="0" smtClean="0"/>
              <a:t>este practicată în multe țări din întreaga lume.</a:t>
            </a:r>
            <a:r>
              <a:rPr lang="ro-RO" i="1" dirty="0" smtClean="0"/>
              <a:t>  </a:t>
            </a:r>
          </a:p>
          <a:p>
            <a:pPr algn="ctr">
              <a:buNone/>
            </a:pPr>
            <a:r>
              <a:rPr lang="ro-RO" i="1" dirty="0" smtClean="0"/>
              <a:t>Și este foarte regretabil!</a:t>
            </a:r>
            <a:endParaRPr lang="en-US" i="1" dirty="0" smtClean="0"/>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53400" cy="4876800"/>
          </a:xfrm>
        </p:spPr>
        <p:txBody>
          <a:bodyPr>
            <a:normAutofit fontScale="90000"/>
          </a:bodyPr>
          <a:lstStyle/>
          <a:p>
            <a:pPr algn="ctr"/>
            <a:r>
              <a:rPr lang="ro-RO" sz="4400" b="1" dirty="0" smtClean="0"/>
              <a:t/>
            </a:r>
            <a:br>
              <a:rPr lang="ro-RO" sz="4400" b="1" dirty="0" smtClean="0"/>
            </a:br>
            <a:r>
              <a:rPr lang="ro-RO" sz="4400" b="1" dirty="0" smtClean="0"/>
              <a:t/>
            </a:r>
            <a:br>
              <a:rPr lang="ro-RO" sz="4400" b="1" dirty="0" smtClean="0"/>
            </a:br>
            <a:r>
              <a:rPr lang="ro-RO" sz="4400" b="1" dirty="0" smtClean="0">
                <a:latin typeface="+mn-lt"/>
              </a:rPr>
              <a:t>Impactul torturii</a:t>
            </a:r>
            <a:r>
              <a:rPr lang="ro-RO" sz="3600" b="1" dirty="0" smtClean="0">
                <a:latin typeface="+mn-lt"/>
              </a:rPr>
              <a:t> </a:t>
            </a:r>
            <a:br>
              <a:rPr lang="ro-RO" sz="3600" b="1" dirty="0" smtClean="0">
                <a:latin typeface="+mn-lt"/>
              </a:rPr>
            </a:br>
            <a:r>
              <a:rPr lang="ro-RO" sz="3600" b="1" dirty="0" smtClean="0">
                <a:latin typeface="+mn-lt"/>
              </a:rPr>
              <a:t> </a:t>
            </a:r>
            <a:r>
              <a:rPr lang="ro-RO" sz="3600" dirty="0" smtClean="0">
                <a:latin typeface="+mn-lt"/>
              </a:rPr>
              <a:t>asupra minorilor </a:t>
            </a:r>
            <a:br>
              <a:rPr lang="ro-RO" sz="3600" dirty="0" smtClean="0">
                <a:latin typeface="+mn-lt"/>
              </a:rPr>
            </a:br>
            <a:r>
              <a:rPr lang="ro-RO" sz="3600" dirty="0" smtClean="0">
                <a:latin typeface="+mn-lt"/>
              </a:rPr>
              <a:t>poate varia în funcție de:</a:t>
            </a:r>
            <a:br>
              <a:rPr lang="ro-RO" sz="3600" dirty="0" smtClean="0">
                <a:latin typeface="+mn-lt"/>
              </a:rPr>
            </a:br>
            <a:r>
              <a:rPr lang="ro-RO" sz="3600" dirty="0" smtClean="0">
                <a:latin typeface="+mn-lt"/>
              </a:rPr>
              <a:t/>
            </a:r>
            <a:br>
              <a:rPr lang="ro-RO" sz="3600" dirty="0" smtClean="0">
                <a:latin typeface="+mn-lt"/>
              </a:rPr>
            </a:br>
            <a:r>
              <a:rPr lang="ro-RO" sz="3600" dirty="0" smtClean="0">
                <a:latin typeface="+mn-lt"/>
              </a:rPr>
              <a:t>1) </a:t>
            </a:r>
            <a:r>
              <a:rPr lang="ro-RO" sz="3600" i="1" dirty="0" smtClean="0">
                <a:latin typeface="+mn-lt"/>
              </a:rPr>
              <a:t>dimensiunea și răspunsul la traumă;  </a:t>
            </a:r>
            <a:br>
              <a:rPr lang="ro-RO" sz="3600" i="1" dirty="0" smtClean="0">
                <a:latin typeface="+mn-lt"/>
              </a:rPr>
            </a:br>
            <a:r>
              <a:rPr lang="ro-RO" sz="3600" i="1" dirty="0" smtClean="0">
                <a:latin typeface="+mn-lt"/>
              </a:rPr>
              <a:t>2) strategiile de adaptare ale copilului;</a:t>
            </a:r>
            <a:br>
              <a:rPr lang="ro-RO" sz="3600" i="1" dirty="0" smtClean="0">
                <a:latin typeface="+mn-lt"/>
              </a:rPr>
            </a:br>
            <a:r>
              <a:rPr lang="ro-RO" sz="3600" i="1" dirty="0" smtClean="0">
                <a:latin typeface="+mn-lt"/>
              </a:rPr>
              <a:t>3) sprijinul oferit în familie și comunitate</a:t>
            </a:r>
            <a:br>
              <a:rPr lang="ro-RO" sz="3600" i="1" dirty="0" smtClean="0">
                <a:latin typeface="+mn-lt"/>
              </a:rPr>
            </a:br>
            <a:r>
              <a:rPr lang="ro-RO" sz="3600" i="1" dirty="0" smtClean="0">
                <a:latin typeface="+mn-lt"/>
              </a:rPr>
              <a:t>4) </a:t>
            </a:r>
            <a:r>
              <a:rPr lang="ro-RO" sz="3200" i="1" dirty="0" smtClean="0">
                <a:latin typeface="+mn-lt"/>
              </a:rPr>
              <a:t>circumstanțele culturale și socio-politice;</a:t>
            </a:r>
            <a:r>
              <a:rPr lang="en-US" sz="3200" dirty="0" smtClean="0">
                <a:latin typeface="+mn-lt"/>
              </a:rPr>
              <a:t/>
            </a:r>
            <a:br>
              <a:rPr lang="en-US" sz="3200" dirty="0" smtClean="0">
                <a:latin typeface="+mn-lt"/>
              </a:rPr>
            </a:br>
            <a:endParaRPr lang="en-US" sz="3600" b="1" dirty="0">
              <a:latin typeface="+mn-lt"/>
            </a:endParaRPr>
          </a:p>
        </p:txBody>
      </p:sp>
      <p:sp>
        <p:nvSpPr>
          <p:cNvPr id="3" name="Content Placeholder 2"/>
          <p:cNvSpPr>
            <a:spLocks noGrp="1"/>
          </p:cNvSpPr>
          <p:nvPr>
            <p:ph idx="1"/>
          </p:nvPr>
        </p:nvSpPr>
        <p:spPr>
          <a:xfrm>
            <a:off x="457200" y="5486400"/>
            <a:ext cx="8229600" cy="838200"/>
          </a:xfrm>
        </p:spPr>
        <p:txBody>
          <a:bodyPr/>
          <a:lstStyle/>
          <a:p>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Прямоугольник 3"/>
          <p:cNvSpPr>
            <a:spLocks noChangeArrowheads="1"/>
          </p:cNvSpPr>
          <p:nvPr/>
        </p:nvSpPr>
        <p:spPr bwMode="auto">
          <a:xfrm>
            <a:off x="323850" y="260350"/>
            <a:ext cx="8496300" cy="8833187"/>
          </a:xfrm>
          <a:prstGeom prst="rect">
            <a:avLst/>
          </a:prstGeom>
          <a:noFill/>
          <a:ln w="9525">
            <a:noFill/>
            <a:miter lim="800000"/>
            <a:headEnd/>
            <a:tailEnd/>
          </a:ln>
        </p:spPr>
        <p:txBody>
          <a:bodyPr>
            <a:spAutoFit/>
          </a:bodyPr>
          <a:lstStyle/>
          <a:p>
            <a:endParaRPr lang="ro-RO" sz="2800" u="sng" dirty="0" smtClean="0">
              <a:latin typeface="Times New Roman" pitchFamily="18" charset="0"/>
              <a:cs typeface="Times New Roman" pitchFamily="18" charset="0"/>
            </a:endParaRPr>
          </a:p>
          <a:p>
            <a:r>
              <a:rPr lang="vi-VN" sz="2800" u="sng" dirty="0" smtClean="0">
                <a:solidFill>
                  <a:schemeClr val="accent1">
                    <a:lumMod val="75000"/>
                  </a:schemeClr>
                </a:solidFill>
                <a:latin typeface="Constantia" pitchFamily="18" charset="0"/>
                <a:cs typeface="Times New Roman" pitchFamily="18" charset="0"/>
              </a:rPr>
              <a:t>Conceptul </a:t>
            </a:r>
            <a:r>
              <a:rPr lang="vi-VN" sz="2800" u="sng" dirty="0">
                <a:solidFill>
                  <a:schemeClr val="accent1">
                    <a:lumMod val="75000"/>
                  </a:schemeClr>
                </a:solidFill>
                <a:latin typeface="Constantia" pitchFamily="18" charset="0"/>
                <a:cs typeface="Times New Roman" pitchFamily="18" charset="0"/>
              </a:rPr>
              <a:t>de traumă </a:t>
            </a:r>
            <a:r>
              <a:rPr lang="vi-VN" sz="2800" dirty="0">
                <a:solidFill>
                  <a:schemeClr val="accent1">
                    <a:lumMod val="75000"/>
                  </a:schemeClr>
                </a:solidFill>
                <a:latin typeface="Constantia" pitchFamily="18" charset="0"/>
                <a:cs typeface="Times New Roman" pitchFamily="18" charset="0"/>
              </a:rPr>
              <a:t>presupune trei aspecte: </a:t>
            </a:r>
            <a:endParaRPr lang="ro-RO" sz="2800" dirty="0" smtClean="0">
              <a:solidFill>
                <a:schemeClr val="accent1">
                  <a:lumMod val="75000"/>
                </a:schemeClr>
              </a:solidFill>
              <a:latin typeface="Constantia" pitchFamily="18" charset="0"/>
              <a:cs typeface="Times New Roman" pitchFamily="18" charset="0"/>
            </a:endParaRPr>
          </a:p>
          <a:p>
            <a:endParaRPr lang="en-US" sz="2800" dirty="0">
              <a:solidFill>
                <a:schemeClr val="accent1">
                  <a:lumMod val="75000"/>
                </a:schemeClr>
              </a:solidFill>
              <a:latin typeface="Constantia" pitchFamily="18" charset="0"/>
              <a:cs typeface="Times New Roman" pitchFamily="18" charset="0"/>
            </a:endParaRPr>
          </a:p>
          <a:p>
            <a:pPr>
              <a:buFont typeface="Wingdings" pitchFamily="2" charset="2"/>
              <a:buChar char="ü"/>
            </a:pPr>
            <a:r>
              <a:rPr lang="vi-VN" sz="2800" dirty="0">
                <a:solidFill>
                  <a:schemeClr val="accent1">
                    <a:lumMod val="75000"/>
                  </a:schemeClr>
                </a:solidFill>
                <a:latin typeface="Constantia" pitchFamily="18" charset="0"/>
                <a:cs typeface="Times New Roman" pitchFamily="18" charset="0"/>
              </a:rPr>
              <a:t>existenţa </a:t>
            </a:r>
            <a:r>
              <a:rPr lang="ro-RO" sz="2800" i="1" dirty="0">
                <a:solidFill>
                  <a:schemeClr val="accent1">
                    <a:lumMod val="75000"/>
                  </a:schemeClr>
                </a:solidFill>
                <a:latin typeface="Constantia" pitchFamily="18" charset="0"/>
                <a:cs typeface="Times New Roman" pitchFamily="18" charset="0"/>
              </a:rPr>
              <a:t>evenimentului</a:t>
            </a:r>
            <a:r>
              <a:rPr lang="vi-VN" sz="2800" i="1" dirty="0">
                <a:solidFill>
                  <a:schemeClr val="accent1">
                    <a:lumMod val="75000"/>
                  </a:schemeClr>
                </a:solidFill>
                <a:latin typeface="Constantia" pitchFamily="18" charset="0"/>
                <a:cs typeface="Times New Roman" pitchFamily="18" charset="0"/>
              </a:rPr>
              <a:t> traumatic</a:t>
            </a:r>
            <a:r>
              <a:rPr lang="en-US" sz="2800" i="1" dirty="0">
                <a:solidFill>
                  <a:schemeClr val="accent1">
                    <a:lumMod val="75000"/>
                  </a:schemeClr>
                </a:solidFill>
                <a:latin typeface="Constantia" pitchFamily="18" charset="0"/>
                <a:cs typeface="Times New Roman" pitchFamily="18" charset="0"/>
              </a:rPr>
              <a:t> </a:t>
            </a:r>
            <a:r>
              <a:rPr lang="vi-VN" sz="2800" dirty="0">
                <a:solidFill>
                  <a:schemeClr val="accent1">
                    <a:lumMod val="75000"/>
                  </a:schemeClr>
                </a:solidFill>
                <a:latin typeface="Constantia" pitchFamily="18" charset="0"/>
                <a:cs typeface="Times New Roman" pitchFamily="18" charset="0"/>
              </a:rPr>
              <a:t>extrem de </a:t>
            </a:r>
            <a:r>
              <a:rPr lang="vi-VN" sz="2800" dirty="0" smtClean="0">
                <a:solidFill>
                  <a:schemeClr val="accent1">
                    <a:lumMod val="75000"/>
                  </a:schemeClr>
                </a:solidFill>
                <a:latin typeface="Constantia" pitchFamily="18" charset="0"/>
                <a:cs typeface="Times New Roman" pitchFamily="18" charset="0"/>
              </a:rPr>
              <a:t>ameninţător</a:t>
            </a:r>
            <a:r>
              <a:rPr lang="ro-RO" sz="2800" dirty="0" smtClean="0">
                <a:solidFill>
                  <a:schemeClr val="accent1">
                    <a:lumMod val="75000"/>
                  </a:schemeClr>
                </a:solidFill>
                <a:latin typeface="Constantia" pitchFamily="18" charset="0"/>
                <a:cs typeface="Times New Roman" pitchFamily="18" charset="0"/>
              </a:rPr>
              <a:t>, </a:t>
            </a:r>
            <a:r>
              <a:rPr lang="pt-BR" sz="2800" dirty="0">
                <a:solidFill>
                  <a:schemeClr val="accent1">
                    <a:lumMod val="75000"/>
                  </a:schemeClr>
                </a:solidFill>
                <a:latin typeface="Constantia" pitchFamily="18" charset="0"/>
                <a:cs typeface="Times New Roman" pitchFamily="18" charset="0"/>
              </a:rPr>
              <a:t>care depăsește capacitatea </a:t>
            </a:r>
            <a:r>
              <a:rPr lang="ro-RO" sz="2800" dirty="0" smtClean="0">
                <a:solidFill>
                  <a:schemeClr val="accent1">
                    <a:lumMod val="75000"/>
                  </a:schemeClr>
                </a:solidFill>
                <a:latin typeface="Constantia" pitchFamily="18" charset="0"/>
                <a:cs typeface="Times New Roman" pitchFamily="18" charset="0"/>
              </a:rPr>
              <a:t>copilului</a:t>
            </a:r>
            <a:r>
              <a:rPr lang="pt-BR" sz="2800" dirty="0" smtClean="0">
                <a:solidFill>
                  <a:schemeClr val="accent1">
                    <a:lumMod val="75000"/>
                  </a:schemeClr>
                </a:solidFill>
                <a:latin typeface="Constantia" pitchFamily="18" charset="0"/>
                <a:cs typeface="Times New Roman" pitchFamily="18" charset="0"/>
              </a:rPr>
              <a:t> </a:t>
            </a:r>
            <a:r>
              <a:rPr lang="ro-RO" sz="2800" dirty="0">
                <a:solidFill>
                  <a:schemeClr val="accent1">
                    <a:lumMod val="75000"/>
                  </a:schemeClr>
                </a:solidFill>
                <a:latin typeface="Constantia" pitchFamily="18" charset="0"/>
                <a:cs typeface="Times New Roman" pitchFamily="18" charset="0"/>
              </a:rPr>
              <a:t>de a-i face față;</a:t>
            </a:r>
          </a:p>
          <a:p>
            <a:pPr>
              <a:buFont typeface="Wingdings" pitchFamily="2" charset="2"/>
              <a:buChar char="ü"/>
            </a:pPr>
            <a:r>
              <a:rPr lang="ro-RO" sz="2800" i="1" dirty="0">
                <a:solidFill>
                  <a:schemeClr val="accent1">
                    <a:lumMod val="75000"/>
                  </a:schemeClr>
                </a:solidFill>
                <a:latin typeface="Constantia" pitchFamily="18" charset="0"/>
                <a:cs typeface="Times New Roman" pitchFamily="18" charset="0"/>
              </a:rPr>
              <a:t>reacţia internă </a:t>
            </a:r>
            <a:r>
              <a:rPr lang="ro-RO" sz="2800" dirty="0">
                <a:solidFill>
                  <a:schemeClr val="accent1">
                    <a:lumMod val="75000"/>
                  </a:schemeClr>
                </a:solidFill>
                <a:latin typeface="Constantia" pitchFamily="18" charset="0"/>
                <a:cs typeface="Times New Roman" pitchFamily="18" charset="0"/>
              </a:rPr>
              <a:t>faţă de această </a:t>
            </a:r>
            <a:r>
              <a:rPr lang="vi-VN" sz="2800" dirty="0">
                <a:solidFill>
                  <a:schemeClr val="accent1">
                    <a:lumMod val="75000"/>
                  </a:schemeClr>
                </a:solidFill>
                <a:latin typeface="Constantia" pitchFamily="18" charset="0"/>
                <a:cs typeface="Times New Roman" pitchFamily="18" charset="0"/>
              </a:rPr>
              <a:t>situaţie</a:t>
            </a:r>
            <a:r>
              <a:rPr lang="ro-RO" sz="2800" dirty="0">
                <a:solidFill>
                  <a:schemeClr val="accent1">
                    <a:lumMod val="75000"/>
                  </a:schemeClr>
                </a:solidFill>
                <a:latin typeface="Constantia" pitchFamily="18" charset="0"/>
                <a:cs typeface="Times New Roman" pitchFamily="18" charset="0"/>
              </a:rPr>
              <a:t> (r</a:t>
            </a:r>
            <a:r>
              <a:rPr lang="vi-VN" sz="2800" dirty="0">
                <a:solidFill>
                  <a:schemeClr val="accent1">
                    <a:lumMod val="75000"/>
                  </a:schemeClr>
                </a:solidFill>
                <a:latin typeface="Constantia" pitchFamily="18" charset="0"/>
                <a:cs typeface="Times New Roman" pitchFamily="18" charset="0"/>
              </a:rPr>
              <a:t>eacţia sistemului nervos, care activează toate resursele fizice şi mentale disponibile pentru </a:t>
            </a:r>
            <a:r>
              <a:rPr lang="ro-RO" sz="2800" dirty="0">
                <a:solidFill>
                  <a:schemeClr val="accent1">
                    <a:lumMod val="75000"/>
                  </a:schemeClr>
                </a:solidFill>
                <a:latin typeface="Constantia" pitchFamily="18" charset="0"/>
                <a:cs typeface="Times New Roman" pitchFamily="18" charset="0"/>
              </a:rPr>
              <a:t> a </a:t>
            </a:r>
            <a:r>
              <a:rPr lang="vi-VN" sz="2800" dirty="0">
                <a:solidFill>
                  <a:schemeClr val="accent1">
                    <a:lumMod val="75000"/>
                  </a:schemeClr>
                </a:solidFill>
                <a:latin typeface="Constantia" pitchFamily="18" charset="0"/>
                <a:cs typeface="Times New Roman" pitchFamily="18" charset="0"/>
              </a:rPr>
              <a:t>gestiona criza</a:t>
            </a:r>
            <a:r>
              <a:rPr lang="ro-RO" sz="2800" dirty="0">
                <a:solidFill>
                  <a:schemeClr val="accent1">
                    <a:lumMod val="75000"/>
                  </a:schemeClr>
                </a:solidFill>
                <a:latin typeface="Constantia" pitchFamily="18" charset="0"/>
                <a:cs typeface="Times New Roman" pitchFamily="18" charset="0"/>
              </a:rPr>
              <a:t>)</a:t>
            </a:r>
            <a:r>
              <a:rPr lang="vi-VN" sz="2800" dirty="0">
                <a:solidFill>
                  <a:schemeClr val="accent1">
                    <a:lumMod val="75000"/>
                  </a:schemeClr>
                </a:solidFill>
                <a:latin typeface="Constantia" pitchFamily="18" charset="0"/>
                <a:cs typeface="Times New Roman" pitchFamily="18" charset="0"/>
              </a:rPr>
              <a:t>; </a:t>
            </a:r>
            <a:endParaRPr lang="ro-RO" sz="2800" dirty="0">
              <a:solidFill>
                <a:schemeClr val="accent1">
                  <a:lumMod val="75000"/>
                </a:schemeClr>
              </a:solidFill>
              <a:latin typeface="Constantia" pitchFamily="18" charset="0"/>
              <a:cs typeface="Times New Roman" pitchFamily="18" charset="0"/>
            </a:endParaRPr>
          </a:p>
          <a:p>
            <a:pPr>
              <a:buFont typeface="Wingdings" pitchFamily="2" charset="2"/>
              <a:buChar char="ü"/>
            </a:pPr>
            <a:r>
              <a:rPr lang="vi-VN" sz="2800" i="1" dirty="0">
                <a:solidFill>
                  <a:schemeClr val="accent1">
                    <a:lumMod val="75000"/>
                  </a:schemeClr>
                </a:solidFill>
                <a:latin typeface="Constantia" pitchFamily="18" charset="0"/>
                <a:cs typeface="Times New Roman" pitchFamily="18" charset="0"/>
              </a:rPr>
              <a:t>consecinţele</a:t>
            </a:r>
            <a:r>
              <a:rPr lang="vi-VN" sz="2800" dirty="0">
                <a:solidFill>
                  <a:schemeClr val="accent1">
                    <a:lumMod val="75000"/>
                  </a:schemeClr>
                </a:solidFill>
                <a:latin typeface="Constantia" pitchFamily="18" charset="0"/>
                <a:cs typeface="Times New Roman" pitchFamily="18" charset="0"/>
              </a:rPr>
              <a:t> pe termen lung care derivă din </a:t>
            </a:r>
            <a:r>
              <a:rPr lang="ro-RO" sz="2800" dirty="0">
                <a:solidFill>
                  <a:schemeClr val="accent1">
                    <a:lumMod val="75000"/>
                  </a:schemeClr>
                </a:solidFill>
                <a:latin typeface="Constantia" pitchFamily="18" charset="0"/>
                <a:cs typeface="Times New Roman" pitchFamily="18" charset="0"/>
              </a:rPr>
              <a:t>r</a:t>
            </a:r>
            <a:r>
              <a:rPr lang="vi-VN" sz="2800" dirty="0">
                <a:solidFill>
                  <a:schemeClr val="accent1">
                    <a:lumMod val="75000"/>
                  </a:schemeClr>
                </a:solidFill>
                <a:latin typeface="Constantia" pitchFamily="18" charset="0"/>
                <a:cs typeface="Times New Roman" pitchFamily="18" charset="0"/>
              </a:rPr>
              <a:t>eacţia internă</a:t>
            </a:r>
            <a:r>
              <a:rPr lang="ro-RO" sz="2800" dirty="0">
                <a:solidFill>
                  <a:schemeClr val="accent1">
                    <a:lumMod val="75000"/>
                  </a:schemeClr>
                </a:solidFill>
                <a:latin typeface="Constantia" pitchFamily="18" charset="0"/>
                <a:cs typeface="Times New Roman" pitchFamily="18" charset="0"/>
              </a:rPr>
              <a:t>;</a:t>
            </a:r>
            <a:endParaRPr lang="en-GB" sz="2800" dirty="0">
              <a:solidFill>
                <a:schemeClr val="accent1">
                  <a:lumMod val="75000"/>
                </a:schemeClr>
              </a:solidFill>
              <a:latin typeface="Constantia" pitchFamily="18" charset="0"/>
              <a:cs typeface="Times New Roman" pitchFamily="18" charset="0"/>
            </a:endParaRPr>
          </a:p>
          <a:p>
            <a:endParaRPr lang="ro-RO" sz="1600" dirty="0">
              <a:solidFill>
                <a:schemeClr val="accent1">
                  <a:lumMod val="75000"/>
                </a:schemeClr>
              </a:solidFill>
              <a:latin typeface="Constantia" pitchFamily="18" charset="0"/>
              <a:cs typeface="Times New Roman" pitchFamily="18" charset="0"/>
            </a:endParaRPr>
          </a:p>
          <a:p>
            <a:pPr algn="ctr"/>
            <a:r>
              <a:rPr lang="ro-RO" sz="2800" dirty="0" smtClean="0">
                <a:solidFill>
                  <a:schemeClr val="accent1">
                    <a:lumMod val="75000"/>
                  </a:schemeClr>
                </a:solidFill>
                <a:latin typeface="Constantia" pitchFamily="18" charset="0"/>
                <a:cs typeface="Times New Roman" pitchFamily="18" charset="0"/>
              </a:rPr>
              <a:t>Iar </a:t>
            </a:r>
            <a:r>
              <a:rPr lang="ro-RO" sz="2800" dirty="0">
                <a:solidFill>
                  <a:schemeClr val="accent1">
                    <a:lumMod val="75000"/>
                  </a:schemeClr>
                </a:solidFill>
                <a:latin typeface="Constantia" pitchFamily="18" charset="0"/>
                <a:cs typeface="Times New Roman" pitchFamily="18" charset="0"/>
              </a:rPr>
              <a:t>trauma </a:t>
            </a:r>
            <a:r>
              <a:rPr lang="ro-RO" sz="2800" dirty="0" smtClean="0">
                <a:solidFill>
                  <a:schemeClr val="accent1">
                    <a:lumMod val="75000"/>
                  </a:schemeClr>
                </a:solidFill>
                <a:latin typeface="Constantia" pitchFamily="18" charset="0"/>
                <a:cs typeface="Times New Roman" pitchFamily="18" charset="0"/>
              </a:rPr>
              <a:t>la copii este </a:t>
            </a:r>
            <a:r>
              <a:rPr lang="ro-RO" sz="2800" dirty="0">
                <a:solidFill>
                  <a:schemeClr val="accent1">
                    <a:lumMod val="75000"/>
                  </a:schemeClr>
                </a:solidFill>
                <a:latin typeface="Constantia" pitchFamily="18" charset="0"/>
                <a:cs typeface="Times New Roman" pitchFamily="18" charset="0"/>
              </a:rPr>
              <a:t>o rană sufletească foarte puternică, </a:t>
            </a:r>
            <a:r>
              <a:rPr lang="ro-RO" sz="2800" dirty="0" smtClean="0">
                <a:solidFill>
                  <a:schemeClr val="accent1">
                    <a:lumMod val="75000"/>
                  </a:schemeClr>
                </a:solidFill>
                <a:latin typeface="Constantia" pitchFamily="18" charset="0"/>
                <a:cs typeface="Times New Roman" pitchFamily="18" charset="0"/>
              </a:rPr>
              <a:t>care-i face </a:t>
            </a:r>
            <a:r>
              <a:rPr lang="ro-RO" sz="2800" dirty="0">
                <a:solidFill>
                  <a:schemeClr val="accent1">
                    <a:lumMod val="75000"/>
                  </a:schemeClr>
                </a:solidFill>
                <a:latin typeface="Constantia" pitchFamily="18" charset="0"/>
                <a:cs typeface="Times New Roman" pitchFamily="18" charset="0"/>
              </a:rPr>
              <a:t>să </a:t>
            </a:r>
            <a:r>
              <a:rPr lang="ro-RO" sz="2800" dirty="0" smtClean="0">
                <a:solidFill>
                  <a:schemeClr val="accent1">
                    <a:lumMod val="75000"/>
                  </a:schemeClr>
                </a:solidFill>
                <a:latin typeface="Constantia" pitchFamily="18" charset="0"/>
                <a:cs typeface="Times New Roman" pitchFamily="18" charset="0"/>
              </a:rPr>
              <a:t>se simtă copleşiţi</a:t>
            </a:r>
            <a:r>
              <a:rPr lang="ro-RO" sz="2800" dirty="0">
                <a:solidFill>
                  <a:schemeClr val="accent1">
                    <a:lumMod val="75000"/>
                  </a:schemeClr>
                </a:solidFill>
                <a:latin typeface="Constantia" pitchFamily="18" charset="0"/>
                <a:cs typeface="Times New Roman" pitchFamily="18" charset="0"/>
              </a:rPr>
              <a:t>, blocaţi de sentimentul de neputinţă și de pericol.</a:t>
            </a:r>
          </a:p>
          <a:p>
            <a:endParaRPr lang="en-US" sz="2000" dirty="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endParaRPr lang="en-GB" sz="2000" dirty="0">
              <a:latin typeface="Times New Roman" pitchFamily="18" charset="0"/>
              <a:cs typeface="Times New Roman" pitchFamily="18" charset="0"/>
            </a:endParaRPr>
          </a:p>
          <a:p>
            <a:endParaRPr lang="en-GB" sz="2000" dirty="0">
              <a:latin typeface="Times New Roman" pitchFamily="18" charset="0"/>
              <a:cs typeface="Times New Roman" pitchFamily="18" charset="0"/>
            </a:endParaRPr>
          </a:p>
        </p:txBody>
      </p:sp>
      <p:sp>
        <p:nvSpPr>
          <p:cNvPr id="3" name="Номер слайда 2"/>
          <p:cNvSpPr>
            <a:spLocks noGrp="1"/>
          </p:cNvSpPr>
          <p:nvPr>
            <p:ph type="sldNum" sz="quarter" idx="10"/>
          </p:nvPr>
        </p:nvSpPr>
        <p:spPr/>
        <p:txBody>
          <a:bodyPr/>
          <a:lstStyle/>
          <a:p>
            <a:pPr>
              <a:defRPr/>
            </a:pPr>
            <a:fld id="{55615AA1-26B4-41B6-BAA7-C4368F399475}" type="slidenum">
              <a:rPr lang="ru-RU" smtClean="0"/>
              <a:pPr>
                <a:defRPr/>
              </a:pPr>
              <a:t>5</a:t>
            </a:fld>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715000"/>
          </a:xfrm>
        </p:spPr>
        <p:txBody>
          <a:bodyPr>
            <a:normAutofit/>
          </a:bodyPr>
          <a:lstStyle/>
          <a:p>
            <a:pPr algn="ctr"/>
            <a:r>
              <a:rPr lang="ro-RO" sz="2800" dirty="0" smtClean="0">
                <a:latin typeface="+mn-lt"/>
                <a:cs typeface="Times New Roman" pitchFamily="18" charset="0"/>
              </a:rPr>
              <a:t>Mult timp trauma psihică  era privită ca o situație cu efecte temporare, care dispar de la sine în urma procesului natural de recuperare. </a:t>
            </a:r>
            <a:br>
              <a:rPr lang="ro-RO" sz="2800" dirty="0" smtClean="0">
                <a:latin typeface="+mn-lt"/>
                <a:cs typeface="Times New Roman" pitchFamily="18" charset="0"/>
              </a:rPr>
            </a:br>
            <a:r>
              <a:rPr lang="ro-RO" sz="2800" dirty="0" smtClean="0">
                <a:latin typeface="+mn-lt"/>
                <a:cs typeface="Times New Roman" pitchFamily="18" charset="0"/>
              </a:rPr>
              <a:t>Abia în 1980 este recunoscut faptul că evenimentul traumatic poate genera efecte pe termen lung, </a:t>
            </a:r>
            <a:br>
              <a:rPr lang="ro-RO" sz="2800" dirty="0" smtClean="0">
                <a:latin typeface="+mn-lt"/>
                <a:cs typeface="Times New Roman" pitchFamily="18" charset="0"/>
              </a:rPr>
            </a:br>
            <a:r>
              <a:rPr lang="ro-RO" sz="2800" dirty="0" smtClean="0">
                <a:latin typeface="+mn-lt"/>
                <a:cs typeface="Times New Roman" pitchFamily="18" charset="0"/>
              </a:rPr>
              <a:t>atât la maturi cât și la copii. </a:t>
            </a:r>
            <a:br>
              <a:rPr lang="ro-RO" sz="2800" dirty="0" smtClean="0">
                <a:latin typeface="+mn-lt"/>
                <a:cs typeface="Times New Roman" pitchFamily="18" charset="0"/>
              </a:rPr>
            </a:br>
            <a:r>
              <a:rPr lang="ro-RO" sz="2800" dirty="0" smtClean="0">
                <a:latin typeface="+mn-lt"/>
                <a:cs typeface="Times New Roman" pitchFamily="18" charset="0"/>
              </a:rPr>
              <a:t>Tulburarea de stres post-traumatică sau  </a:t>
            </a:r>
            <a:br>
              <a:rPr lang="ro-RO" sz="2800" dirty="0" smtClean="0">
                <a:latin typeface="+mn-lt"/>
                <a:cs typeface="Times New Roman" pitchFamily="18" charset="0"/>
              </a:rPr>
            </a:br>
            <a:r>
              <a:rPr lang="ro-RO" sz="2800" dirty="0" smtClean="0">
                <a:latin typeface="+mn-lt"/>
                <a:cs typeface="Times New Roman" pitchFamily="18" charset="0"/>
              </a:rPr>
              <a:t>PTSD </a:t>
            </a:r>
            <a:r>
              <a:rPr lang="en-US" sz="2800" i="1" dirty="0" smtClean="0">
                <a:latin typeface="+mn-lt"/>
                <a:cs typeface="Times New Roman" pitchFamily="18" charset="0"/>
              </a:rPr>
              <a:t>(Post Traumatic Stress Disorder)</a:t>
            </a:r>
            <a:r>
              <a:rPr lang="en-US" sz="2800" dirty="0" smtClean="0">
                <a:latin typeface="+mn-lt"/>
                <a:cs typeface="Times New Roman" pitchFamily="18" charset="0"/>
              </a:rPr>
              <a:t> </a:t>
            </a:r>
            <a:r>
              <a:rPr lang="ro-RO" sz="2800" dirty="0" smtClean="0">
                <a:latin typeface="+mn-lt"/>
                <a:cs typeface="Times New Roman" pitchFamily="18" charset="0"/>
              </a:rPr>
              <a:t>este una dintre cele mai complexe și mai severe tulburări legate de traumă. </a:t>
            </a:r>
            <a:br>
              <a:rPr lang="ro-RO" sz="2800" dirty="0" smtClean="0">
                <a:latin typeface="+mn-lt"/>
                <a:cs typeface="Times New Roman" pitchFamily="18" charset="0"/>
              </a:rPr>
            </a:br>
            <a:r>
              <a:rPr lang="ro-RO" sz="2800" dirty="0" smtClean="0">
                <a:latin typeface="+mn-lt"/>
                <a:cs typeface="Times New Roman" pitchFamily="18" charset="0"/>
              </a:rPr>
              <a:t>La apariţia şi menţinerea ei contribuie o serie de factori psihologici, sociali şi biologici.</a:t>
            </a:r>
            <a:endParaRPr lang="en-US" sz="2800"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Прямоугольник 3"/>
          <p:cNvSpPr>
            <a:spLocks noChangeArrowheads="1"/>
          </p:cNvSpPr>
          <p:nvPr/>
        </p:nvSpPr>
        <p:spPr bwMode="auto">
          <a:xfrm>
            <a:off x="179388" y="115888"/>
            <a:ext cx="8964612" cy="6863417"/>
          </a:xfrm>
          <a:prstGeom prst="rect">
            <a:avLst/>
          </a:prstGeom>
          <a:noFill/>
          <a:ln w="9525">
            <a:noFill/>
            <a:miter lim="800000"/>
            <a:headEnd/>
            <a:tailEnd/>
          </a:ln>
        </p:spPr>
        <p:txBody>
          <a:bodyPr>
            <a:spAutoFit/>
          </a:bodyPr>
          <a:lstStyle/>
          <a:p>
            <a:pPr algn="ctr"/>
            <a:r>
              <a:rPr lang="ro-RO" sz="2500" b="1" dirty="0">
                <a:solidFill>
                  <a:schemeClr val="accent1">
                    <a:lumMod val="50000"/>
                  </a:schemeClr>
                </a:solidFill>
                <a:cs typeface="Times New Roman" pitchFamily="18" charset="0"/>
              </a:rPr>
              <a:t>Substratul </a:t>
            </a:r>
            <a:r>
              <a:rPr lang="ro-RO" sz="2500" b="1" dirty="0" err="1">
                <a:solidFill>
                  <a:schemeClr val="accent1">
                    <a:lumMod val="50000"/>
                  </a:schemeClr>
                </a:solidFill>
                <a:cs typeface="Times New Roman" pitchFamily="18" charset="0"/>
              </a:rPr>
              <a:t>neuro-endocrinologic</a:t>
            </a:r>
            <a:r>
              <a:rPr lang="ro-RO" sz="2500" b="1" dirty="0">
                <a:solidFill>
                  <a:schemeClr val="accent1">
                    <a:lumMod val="50000"/>
                  </a:schemeClr>
                </a:solidFill>
                <a:cs typeface="Times New Roman" pitchFamily="18" charset="0"/>
              </a:rPr>
              <a:t> al PTSD:</a:t>
            </a:r>
            <a:r>
              <a:rPr lang="ro-RO" sz="2500" dirty="0">
                <a:solidFill>
                  <a:schemeClr val="accent1">
                    <a:lumMod val="50000"/>
                  </a:schemeClr>
                </a:solidFill>
                <a:cs typeface="Times New Roman" pitchFamily="18" charset="0"/>
              </a:rPr>
              <a:t/>
            </a:r>
            <a:br>
              <a:rPr lang="ro-RO" sz="2500" dirty="0">
                <a:solidFill>
                  <a:schemeClr val="accent1">
                    <a:lumMod val="50000"/>
                  </a:schemeClr>
                </a:solidFill>
                <a:cs typeface="Times New Roman" pitchFamily="18" charset="0"/>
              </a:rPr>
            </a:br>
            <a:endParaRPr lang="ro-RO" sz="2500" dirty="0" smtClean="0">
              <a:solidFill>
                <a:schemeClr val="accent1">
                  <a:lumMod val="50000"/>
                </a:schemeClr>
              </a:solidFill>
              <a:cs typeface="Times New Roman" pitchFamily="18" charset="0"/>
            </a:endParaRPr>
          </a:p>
          <a:p>
            <a:pPr algn="ctr"/>
            <a:r>
              <a:rPr lang="ro-RO" sz="2500" dirty="0" smtClean="0">
                <a:solidFill>
                  <a:schemeClr val="accent1">
                    <a:lumMod val="50000"/>
                  </a:schemeClr>
                </a:solidFill>
                <a:cs typeface="Times New Roman" pitchFamily="18" charset="0"/>
              </a:rPr>
              <a:t>Trauma</a:t>
            </a:r>
            <a:r>
              <a:rPr lang="ro-RO" sz="2500" dirty="0">
                <a:solidFill>
                  <a:schemeClr val="accent1">
                    <a:lumMod val="50000"/>
                  </a:schemeClr>
                </a:solidFill>
                <a:cs typeface="Times New Roman" pitchFamily="18" charset="0"/>
              </a:rPr>
              <a:t> determina modificări biochimice în creierul și corpul persoanei afectate. Există un set distinct de modificări la nivelul </a:t>
            </a:r>
            <a:r>
              <a:rPr lang="ro-RO" sz="2500" dirty="0" err="1">
                <a:solidFill>
                  <a:schemeClr val="accent1">
                    <a:lumMod val="50000"/>
                  </a:schemeClr>
                </a:solidFill>
                <a:cs typeface="Times New Roman" pitchFamily="18" charset="0"/>
              </a:rPr>
              <a:t>hipotalamo-hipofizar</a:t>
            </a:r>
            <a:r>
              <a:rPr lang="ro-RO" sz="2500" dirty="0">
                <a:solidFill>
                  <a:schemeClr val="accent1">
                    <a:lumMod val="50000"/>
                  </a:schemeClr>
                </a:solidFill>
                <a:cs typeface="Times New Roman" pitchFamily="18" charset="0"/>
              </a:rPr>
              <a:t> și la nivel de </a:t>
            </a:r>
            <a:r>
              <a:rPr lang="ro-RO" sz="2500" dirty="0" err="1">
                <a:solidFill>
                  <a:schemeClr val="accent1">
                    <a:lumMod val="50000"/>
                  </a:schemeClr>
                </a:solidFill>
                <a:cs typeface="Times New Roman" pitchFamily="18" charset="0"/>
              </a:rPr>
              <a:t>neuro-mediatori</a:t>
            </a:r>
            <a:r>
              <a:rPr lang="ro-RO" sz="2500" dirty="0">
                <a:solidFill>
                  <a:schemeClr val="accent1">
                    <a:lumMod val="50000"/>
                  </a:schemeClr>
                </a:solidFill>
                <a:cs typeface="Times New Roman" pitchFamily="18" charset="0"/>
              </a:rPr>
              <a:t>. </a:t>
            </a:r>
            <a:endParaRPr lang="ro-RO" sz="2500" dirty="0" smtClean="0">
              <a:solidFill>
                <a:schemeClr val="accent1">
                  <a:lumMod val="50000"/>
                </a:schemeClr>
              </a:solidFill>
              <a:cs typeface="Times New Roman" pitchFamily="18" charset="0"/>
            </a:endParaRPr>
          </a:p>
          <a:p>
            <a:pPr algn="ctr"/>
            <a:r>
              <a:rPr lang="ro-RO" sz="2500" dirty="0" smtClean="0">
                <a:solidFill>
                  <a:schemeClr val="accent1">
                    <a:lumMod val="50000"/>
                  </a:schemeClr>
                </a:solidFill>
                <a:cs typeface="Times New Roman" pitchFamily="18" charset="0"/>
              </a:rPr>
              <a:t>Situația </a:t>
            </a:r>
            <a:r>
              <a:rPr lang="ro-RO" sz="2500" dirty="0">
                <a:solidFill>
                  <a:schemeClr val="accent1">
                    <a:lumMod val="50000"/>
                  </a:schemeClr>
                </a:solidFill>
                <a:cs typeface="Times New Roman" pitchFamily="18" charset="0"/>
              </a:rPr>
              <a:t>de stres major la care este expusă persoana  provoacă o secreție excesivă de adrenalină în organism. Se formează căi de transmitere neurologice puternice, care implică amigdala, o formațiune specială din creier, responsabilă de memorizarea reacțiilor emoționale. </a:t>
            </a:r>
            <a:endParaRPr lang="ro-RO" sz="2500" dirty="0" smtClean="0">
              <a:solidFill>
                <a:schemeClr val="accent1">
                  <a:lumMod val="50000"/>
                </a:schemeClr>
              </a:solidFill>
              <a:cs typeface="Times New Roman" pitchFamily="18" charset="0"/>
            </a:endParaRPr>
          </a:p>
          <a:p>
            <a:pPr algn="ctr"/>
            <a:r>
              <a:rPr lang="ro-RO" sz="2500" dirty="0" smtClean="0">
                <a:solidFill>
                  <a:schemeClr val="accent1">
                    <a:lumMod val="50000"/>
                  </a:schemeClr>
                </a:solidFill>
                <a:cs typeface="Times New Roman" pitchFamily="18" charset="0"/>
              </a:rPr>
              <a:t>În </a:t>
            </a:r>
            <a:r>
              <a:rPr lang="ro-RO" sz="2500" dirty="0">
                <a:solidFill>
                  <a:schemeClr val="accent1">
                    <a:lumMod val="50000"/>
                  </a:schemeClr>
                </a:solidFill>
                <a:cs typeface="Times New Roman" pitchFamily="18" charset="0"/>
              </a:rPr>
              <a:t>timpul reacțiilor de frică, stimulii senzoriali, ajungând la amigdală, formează asocieri cu evenimentul traumatic. Ulterior sinapsele afectate reacționează automat la orice stimul pe care persoana îl asociază cu trauma. Aceste căi pot persista mult timp după eveniment, determinând  persoana să fie extrem de sensibilă și să reacționeze exagerat în anumite situații. </a:t>
            </a:r>
          </a:p>
          <a:p>
            <a:endParaRPr lang="ro-RO" sz="2000" dirty="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p:txBody>
      </p:sp>
      <p:sp>
        <p:nvSpPr>
          <p:cNvPr id="3" name="Номер слайда 2"/>
          <p:cNvSpPr>
            <a:spLocks noGrp="1"/>
          </p:cNvSpPr>
          <p:nvPr>
            <p:ph type="sldNum" sz="quarter" idx="10"/>
          </p:nvPr>
        </p:nvSpPr>
        <p:spPr/>
        <p:txBody>
          <a:bodyPr/>
          <a:lstStyle/>
          <a:p>
            <a:pPr>
              <a:defRPr/>
            </a:pPr>
            <a:fld id="{08E1848B-DC4A-4338-B414-72B2B206364F}" type="slidenum">
              <a:rPr lang="ru-RU" smtClean="0"/>
              <a:pPr>
                <a:defRPr/>
              </a:pPr>
              <a:t>7</a:t>
            </a:fld>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RECEPTIE1\Colaboratori_retea\2 Colaboratori - TEAM MEMBERS\VOLUNTEERS\Camille Hebert--Mora\psychoeducation\cortex.jpg"/>
          <p:cNvPicPr>
            <a:picLocks noChangeAspect="1" noChangeArrowheads="1"/>
          </p:cNvPicPr>
          <p:nvPr/>
        </p:nvPicPr>
        <p:blipFill>
          <a:blip r:embed="rId3" cstate="print"/>
          <a:srcRect r="15625"/>
          <a:stretch>
            <a:fillRect/>
          </a:stretch>
        </p:blipFill>
        <p:spPr bwMode="auto">
          <a:xfrm>
            <a:off x="3851275" y="333375"/>
            <a:ext cx="2057400" cy="1800225"/>
          </a:xfrm>
          <a:prstGeom prst="rect">
            <a:avLst/>
          </a:prstGeom>
          <a:noFill/>
          <a:ln w="9525">
            <a:noFill/>
            <a:miter lim="800000"/>
            <a:headEnd/>
            <a:tailEnd/>
          </a:ln>
        </p:spPr>
      </p:pic>
      <p:pic>
        <p:nvPicPr>
          <p:cNvPr id="7171" name="Picture 13" descr="\\RECEPTIE1\Colaboratori_retea\2 Colaboratori - TEAM MEMBERS\VOLUNTEERS\Camille Hebert--Mora\psychoeducation\Thalamus.jpg"/>
          <p:cNvPicPr>
            <a:picLocks noChangeAspect="1" noChangeArrowheads="1"/>
          </p:cNvPicPr>
          <p:nvPr/>
        </p:nvPicPr>
        <p:blipFill>
          <a:blip r:embed="rId4" cstate="print"/>
          <a:srcRect/>
          <a:stretch>
            <a:fillRect/>
          </a:stretch>
        </p:blipFill>
        <p:spPr bwMode="auto">
          <a:xfrm>
            <a:off x="827088" y="836613"/>
            <a:ext cx="2286000" cy="1689100"/>
          </a:xfrm>
          <a:prstGeom prst="rect">
            <a:avLst/>
          </a:prstGeom>
          <a:noFill/>
          <a:ln w="9525">
            <a:noFill/>
            <a:miter lim="800000"/>
            <a:headEnd/>
            <a:tailEnd/>
          </a:ln>
        </p:spPr>
      </p:pic>
      <p:pic>
        <p:nvPicPr>
          <p:cNvPr id="7172" name="Picture 11" descr="\\RECEPTIE1\Colaboratori_retea\2 Colaboratori - TEAM MEMBERS\VOLUNTEERS\Camille Hebert--Mora\psychoeducation\hippocampus.jpg"/>
          <p:cNvPicPr>
            <a:picLocks noChangeAspect="1" noChangeArrowheads="1"/>
          </p:cNvPicPr>
          <p:nvPr/>
        </p:nvPicPr>
        <p:blipFill>
          <a:blip r:embed="rId5" cstate="print"/>
          <a:srcRect/>
          <a:stretch>
            <a:fillRect/>
          </a:stretch>
        </p:blipFill>
        <p:spPr bwMode="auto">
          <a:xfrm>
            <a:off x="6588125" y="1268413"/>
            <a:ext cx="2270125" cy="1676400"/>
          </a:xfrm>
          <a:prstGeom prst="rect">
            <a:avLst/>
          </a:prstGeom>
          <a:noFill/>
          <a:ln w="9525">
            <a:noFill/>
            <a:miter lim="800000"/>
            <a:headEnd/>
            <a:tailEnd/>
          </a:ln>
        </p:spPr>
      </p:pic>
      <p:pic>
        <p:nvPicPr>
          <p:cNvPr id="7173" name="Picture 12" descr="\\RECEPTIE1\Colaboratori_retea\2 Colaboratori - TEAM MEMBERS\VOLUNTEERS\Camille Hebert--Mora\psychoeducation\amygdala.jpg"/>
          <p:cNvPicPr>
            <a:picLocks noChangeAspect="1" noChangeArrowheads="1"/>
          </p:cNvPicPr>
          <p:nvPr/>
        </p:nvPicPr>
        <p:blipFill>
          <a:blip r:embed="rId6" cstate="print"/>
          <a:srcRect/>
          <a:stretch>
            <a:fillRect/>
          </a:stretch>
        </p:blipFill>
        <p:spPr bwMode="auto">
          <a:xfrm>
            <a:off x="5651500" y="4149725"/>
            <a:ext cx="2373313" cy="1752600"/>
          </a:xfrm>
          <a:prstGeom prst="rect">
            <a:avLst/>
          </a:prstGeom>
          <a:noFill/>
          <a:ln w="9525">
            <a:noFill/>
            <a:miter lim="800000"/>
            <a:headEnd/>
            <a:tailEnd/>
          </a:ln>
        </p:spPr>
      </p:pic>
      <p:sp>
        <p:nvSpPr>
          <p:cNvPr id="7174" name="TextBox 6"/>
          <p:cNvSpPr txBox="1">
            <a:spLocks noChangeArrowheads="1"/>
          </p:cNvSpPr>
          <p:nvPr/>
        </p:nvSpPr>
        <p:spPr bwMode="auto">
          <a:xfrm>
            <a:off x="179388" y="5445125"/>
            <a:ext cx="1371600" cy="381000"/>
          </a:xfrm>
          <a:prstGeom prst="rect">
            <a:avLst/>
          </a:prstGeom>
          <a:noFill/>
          <a:ln w="9525">
            <a:noFill/>
            <a:miter lim="800000"/>
            <a:headEnd/>
            <a:tailEnd/>
          </a:ln>
        </p:spPr>
        <p:txBody>
          <a:bodyPr>
            <a:spAutoFit/>
          </a:bodyPr>
          <a:lstStyle/>
          <a:p>
            <a:r>
              <a:rPr lang="en-US"/>
              <a:t>Stimuli</a:t>
            </a:r>
          </a:p>
        </p:txBody>
      </p:sp>
      <p:cxnSp>
        <p:nvCxnSpPr>
          <p:cNvPr id="9" name="Shape 8"/>
          <p:cNvCxnSpPr/>
          <p:nvPr/>
        </p:nvCxnSpPr>
        <p:spPr>
          <a:xfrm rot="5400000" flipH="1" flipV="1">
            <a:off x="381794" y="2147094"/>
            <a:ext cx="1236663" cy="1063625"/>
          </a:xfrm>
          <a:prstGeom prst="curvedConnector3">
            <a:avLst>
              <a:gd name="adj1" fmla="val 50000"/>
            </a:avLst>
          </a:prstGeom>
          <a:ln>
            <a:solidFill>
              <a:srgbClr val="00B050"/>
            </a:solidFill>
            <a:tailEnd type="arrow"/>
          </a:ln>
        </p:spPr>
        <p:style>
          <a:lnRef idx="2">
            <a:schemeClr val="accent3"/>
          </a:lnRef>
          <a:fillRef idx="0">
            <a:schemeClr val="accent3"/>
          </a:fillRef>
          <a:effectRef idx="1">
            <a:schemeClr val="accent3"/>
          </a:effectRef>
          <a:fontRef idx="minor">
            <a:schemeClr val="tx1"/>
          </a:fontRef>
        </p:style>
      </p:cxnSp>
      <p:cxnSp>
        <p:nvCxnSpPr>
          <p:cNvPr id="11" name="Shape 10"/>
          <p:cNvCxnSpPr/>
          <p:nvPr/>
        </p:nvCxnSpPr>
        <p:spPr>
          <a:xfrm flipV="1">
            <a:off x="2743200" y="836613"/>
            <a:ext cx="1684338" cy="534987"/>
          </a:xfrm>
          <a:prstGeom prst="curvedConnector3">
            <a:avLst>
              <a:gd name="adj1" fmla="val 50000"/>
            </a:avLst>
          </a:prstGeom>
          <a:ln>
            <a:solidFill>
              <a:srgbClr val="00B050"/>
            </a:solidFill>
            <a:tailEnd type="arrow"/>
          </a:ln>
        </p:spPr>
        <p:style>
          <a:lnRef idx="2">
            <a:schemeClr val="accent3"/>
          </a:lnRef>
          <a:fillRef idx="0">
            <a:schemeClr val="accent3"/>
          </a:fillRef>
          <a:effectRef idx="1">
            <a:schemeClr val="accent3"/>
          </a:effectRef>
          <a:fontRef idx="minor">
            <a:schemeClr val="tx1"/>
          </a:fontRef>
        </p:style>
      </p:cxnSp>
      <p:cxnSp>
        <p:nvCxnSpPr>
          <p:cNvPr id="15" name="Curved Connector 14"/>
          <p:cNvCxnSpPr>
            <a:stCxn id="4" idx="2"/>
            <a:endCxn id="5" idx="0"/>
          </p:cNvCxnSpPr>
          <p:nvPr/>
        </p:nvCxnSpPr>
        <p:spPr>
          <a:xfrm rot="5400000">
            <a:off x="6678613" y="3105150"/>
            <a:ext cx="1204912" cy="884238"/>
          </a:xfrm>
          <a:prstGeom prst="curvedConnector3">
            <a:avLst>
              <a:gd name="adj1" fmla="val 50000"/>
            </a:avLst>
          </a:prstGeom>
          <a:ln>
            <a:solidFill>
              <a:srgbClr val="00B050"/>
            </a:solidFill>
            <a:tailEnd type="arrow"/>
          </a:ln>
        </p:spPr>
        <p:style>
          <a:lnRef idx="2">
            <a:schemeClr val="accent3"/>
          </a:lnRef>
          <a:fillRef idx="0">
            <a:schemeClr val="accent3"/>
          </a:fillRef>
          <a:effectRef idx="1">
            <a:schemeClr val="accent3"/>
          </a:effectRef>
          <a:fontRef idx="minor">
            <a:schemeClr val="tx1"/>
          </a:fontRef>
        </p:style>
      </p:cxnSp>
      <p:cxnSp>
        <p:nvCxnSpPr>
          <p:cNvPr id="17" name="Curved Connector 16"/>
          <p:cNvCxnSpPr>
            <a:stCxn id="5" idx="1"/>
          </p:cNvCxnSpPr>
          <p:nvPr/>
        </p:nvCxnSpPr>
        <p:spPr>
          <a:xfrm rot="10800000" flipV="1">
            <a:off x="4716463" y="5026025"/>
            <a:ext cx="935037" cy="347663"/>
          </a:xfrm>
          <a:prstGeom prst="curvedConnector3">
            <a:avLst>
              <a:gd name="adj1" fmla="val 50000"/>
            </a:avLst>
          </a:prstGeom>
          <a:ln>
            <a:solidFill>
              <a:srgbClr val="00B050"/>
            </a:solidFill>
            <a:tailEnd type="arrow"/>
          </a:ln>
        </p:spPr>
        <p:style>
          <a:lnRef idx="2">
            <a:schemeClr val="accent3"/>
          </a:lnRef>
          <a:fillRef idx="0">
            <a:schemeClr val="accent3"/>
          </a:fillRef>
          <a:effectRef idx="1">
            <a:schemeClr val="accent3"/>
          </a:effectRef>
          <a:fontRef idx="minor">
            <a:schemeClr val="tx1"/>
          </a:fontRef>
        </p:style>
      </p:cxnSp>
      <p:sp>
        <p:nvSpPr>
          <p:cNvPr id="7179" name="TextBox 17"/>
          <p:cNvSpPr txBox="1">
            <a:spLocks noChangeArrowheads="1"/>
          </p:cNvSpPr>
          <p:nvPr/>
        </p:nvSpPr>
        <p:spPr bwMode="auto">
          <a:xfrm>
            <a:off x="3492500" y="5589588"/>
            <a:ext cx="1295400" cy="368300"/>
          </a:xfrm>
          <a:prstGeom prst="rect">
            <a:avLst/>
          </a:prstGeom>
          <a:noFill/>
          <a:ln w="9525">
            <a:noFill/>
            <a:miter lim="800000"/>
            <a:headEnd/>
            <a:tailEnd/>
          </a:ln>
        </p:spPr>
        <p:txBody>
          <a:bodyPr>
            <a:spAutoFit/>
          </a:bodyPr>
          <a:lstStyle/>
          <a:p>
            <a:r>
              <a:rPr lang="ro-RO"/>
              <a:t>Reacție</a:t>
            </a:r>
          </a:p>
        </p:txBody>
      </p:sp>
      <p:sp>
        <p:nvSpPr>
          <p:cNvPr id="7180" name="TextBox 18"/>
          <p:cNvSpPr txBox="1">
            <a:spLocks noChangeArrowheads="1"/>
          </p:cNvSpPr>
          <p:nvPr/>
        </p:nvSpPr>
        <p:spPr bwMode="auto">
          <a:xfrm>
            <a:off x="539750" y="6165850"/>
            <a:ext cx="5632450" cy="461665"/>
          </a:xfrm>
          <a:prstGeom prst="rect">
            <a:avLst/>
          </a:prstGeom>
          <a:noFill/>
          <a:ln w="9525">
            <a:noFill/>
            <a:miter lim="800000"/>
            <a:headEnd/>
            <a:tailEnd/>
          </a:ln>
        </p:spPr>
        <p:txBody>
          <a:bodyPr wrap="square">
            <a:spAutoFit/>
          </a:bodyPr>
          <a:lstStyle/>
          <a:p>
            <a:r>
              <a:rPr lang="en-US" sz="2400" b="1" u="sng" dirty="0" err="1">
                <a:solidFill>
                  <a:schemeClr val="accent1">
                    <a:lumMod val="75000"/>
                  </a:schemeClr>
                </a:solidFill>
              </a:rPr>
              <a:t>Reac</a:t>
            </a:r>
            <a:r>
              <a:rPr lang="ro-RO" sz="2400" b="1" u="sng" dirty="0">
                <a:solidFill>
                  <a:schemeClr val="accent1">
                    <a:lumMod val="75000"/>
                  </a:schemeClr>
                </a:solidFill>
              </a:rPr>
              <a:t>ț</a:t>
            </a:r>
            <a:r>
              <a:rPr lang="en-US" sz="2400" b="1" u="sng" dirty="0" err="1">
                <a:solidFill>
                  <a:schemeClr val="accent1">
                    <a:lumMod val="75000"/>
                  </a:schemeClr>
                </a:solidFill>
              </a:rPr>
              <a:t>ie</a:t>
            </a:r>
            <a:r>
              <a:rPr lang="en-US" sz="2400" b="1" u="sng" dirty="0">
                <a:solidFill>
                  <a:schemeClr val="accent1">
                    <a:lumMod val="75000"/>
                  </a:schemeClr>
                </a:solidFill>
              </a:rPr>
              <a:t> obi</a:t>
            </a:r>
            <a:r>
              <a:rPr lang="ro-RO" sz="2400" b="1" u="sng" dirty="0">
                <a:solidFill>
                  <a:schemeClr val="accent1">
                    <a:lumMod val="75000"/>
                  </a:schemeClr>
                </a:solidFill>
              </a:rPr>
              <a:t>ș</a:t>
            </a:r>
            <a:r>
              <a:rPr lang="en-US" sz="2400" b="1" u="sng" dirty="0" err="1">
                <a:solidFill>
                  <a:schemeClr val="accent1">
                    <a:lumMod val="75000"/>
                  </a:schemeClr>
                </a:solidFill>
              </a:rPr>
              <a:t>nuit</a:t>
            </a:r>
            <a:r>
              <a:rPr lang="ro-RO" sz="2400" b="1" u="sng" dirty="0" smtClean="0">
                <a:solidFill>
                  <a:schemeClr val="accent1">
                    <a:lumMod val="75000"/>
                  </a:schemeClr>
                </a:solidFill>
              </a:rPr>
              <a:t>ă la un factor extern</a:t>
            </a:r>
            <a:endParaRPr lang="en-US" sz="2400" b="1" u="sng" dirty="0">
              <a:solidFill>
                <a:schemeClr val="accent1">
                  <a:lumMod val="75000"/>
                </a:schemeClr>
              </a:solidFill>
            </a:endParaRPr>
          </a:p>
        </p:txBody>
      </p:sp>
      <p:sp>
        <p:nvSpPr>
          <p:cNvPr id="7181" name="TextBox 19"/>
          <p:cNvSpPr txBox="1">
            <a:spLocks noChangeArrowheads="1"/>
          </p:cNvSpPr>
          <p:nvPr/>
        </p:nvSpPr>
        <p:spPr bwMode="auto">
          <a:xfrm>
            <a:off x="6781800" y="3068638"/>
            <a:ext cx="2362200" cy="831850"/>
          </a:xfrm>
          <a:prstGeom prst="rect">
            <a:avLst/>
          </a:prstGeom>
          <a:noFill/>
          <a:ln w="9525">
            <a:noFill/>
            <a:miter lim="800000"/>
            <a:headEnd/>
            <a:tailEnd/>
          </a:ln>
        </p:spPr>
        <p:txBody>
          <a:bodyPr>
            <a:spAutoFit/>
          </a:bodyPr>
          <a:lstStyle/>
          <a:p>
            <a:pPr algn="ctr"/>
            <a:r>
              <a:rPr lang="ro-RO" sz="1600"/>
              <a:t>Stocarea informației în memoria de scurtă și lungă durată</a:t>
            </a:r>
          </a:p>
        </p:txBody>
      </p:sp>
      <p:sp>
        <p:nvSpPr>
          <p:cNvPr id="7182" name="TextBox 20"/>
          <p:cNvSpPr txBox="1">
            <a:spLocks noChangeArrowheads="1"/>
          </p:cNvSpPr>
          <p:nvPr/>
        </p:nvSpPr>
        <p:spPr bwMode="auto">
          <a:xfrm>
            <a:off x="6477000" y="5867400"/>
            <a:ext cx="1752600" cy="338138"/>
          </a:xfrm>
          <a:prstGeom prst="rect">
            <a:avLst/>
          </a:prstGeom>
          <a:noFill/>
          <a:ln w="9525">
            <a:noFill/>
            <a:miter lim="800000"/>
            <a:headEnd/>
            <a:tailEnd/>
          </a:ln>
        </p:spPr>
        <p:txBody>
          <a:bodyPr>
            <a:spAutoFit/>
          </a:bodyPr>
          <a:lstStyle/>
          <a:p>
            <a:pPr algn="ctr"/>
            <a:r>
              <a:rPr lang="ro-RO" sz="1600"/>
              <a:t>Emoții</a:t>
            </a:r>
          </a:p>
        </p:txBody>
      </p:sp>
      <p:sp>
        <p:nvSpPr>
          <p:cNvPr id="7183" name="TextBox 21"/>
          <p:cNvSpPr txBox="1">
            <a:spLocks noChangeArrowheads="1"/>
          </p:cNvSpPr>
          <p:nvPr/>
        </p:nvSpPr>
        <p:spPr bwMode="auto">
          <a:xfrm>
            <a:off x="4067175" y="2276475"/>
            <a:ext cx="2057400" cy="1354138"/>
          </a:xfrm>
          <a:prstGeom prst="rect">
            <a:avLst/>
          </a:prstGeom>
          <a:noFill/>
          <a:ln w="9525">
            <a:noFill/>
            <a:miter lim="800000"/>
            <a:headEnd/>
            <a:tailEnd/>
          </a:ln>
        </p:spPr>
        <p:txBody>
          <a:bodyPr>
            <a:spAutoFit/>
          </a:bodyPr>
          <a:lstStyle/>
          <a:p>
            <a:pPr algn="ctr"/>
            <a:r>
              <a:rPr lang="ro-RO" sz="1600"/>
              <a:t>Procese cognitive superioare:</a:t>
            </a:r>
          </a:p>
          <a:p>
            <a:pPr algn="ctr"/>
            <a:r>
              <a:rPr lang="ro-RO" sz="1600"/>
              <a:t>Gândire, Imaginație,</a:t>
            </a:r>
          </a:p>
          <a:p>
            <a:pPr algn="ctr"/>
            <a:r>
              <a:rPr lang="ro-RO" sz="1600"/>
              <a:t>Atenție, Limbaj</a:t>
            </a:r>
          </a:p>
          <a:p>
            <a:endParaRPr lang="en-US"/>
          </a:p>
        </p:txBody>
      </p:sp>
      <p:sp>
        <p:nvSpPr>
          <p:cNvPr id="7184" name="TextBox 23"/>
          <p:cNvSpPr txBox="1">
            <a:spLocks noChangeArrowheads="1"/>
          </p:cNvSpPr>
          <p:nvPr/>
        </p:nvSpPr>
        <p:spPr bwMode="auto">
          <a:xfrm>
            <a:off x="1547813" y="2636838"/>
            <a:ext cx="2057400" cy="584200"/>
          </a:xfrm>
          <a:prstGeom prst="rect">
            <a:avLst/>
          </a:prstGeom>
          <a:noFill/>
          <a:ln w="9525">
            <a:noFill/>
            <a:miter lim="800000"/>
            <a:headEnd/>
            <a:tailEnd/>
          </a:ln>
        </p:spPr>
        <p:txBody>
          <a:bodyPr>
            <a:spAutoFit/>
          </a:bodyPr>
          <a:lstStyle/>
          <a:p>
            <a:pPr algn="ctr"/>
            <a:r>
              <a:rPr lang="ro-RO" sz="1600"/>
              <a:t>Asociații, </a:t>
            </a:r>
          </a:p>
          <a:p>
            <a:pPr algn="ctr"/>
            <a:r>
              <a:rPr lang="ro-RO" sz="1600"/>
              <a:t>Crearea imaginii</a:t>
            </a:r>
          </a:p>
        </p:txBody>
      </p:sp>
      <p:pic>
        <p:nvPicPr>
          <p:cNvPr id="7185" name="Picture 2" descr="\\RECEPTIE1\Colaboratori_retea\2 Colaboratori - TEAM MEMBERS\VOLUNTEERS\Camille Hebert--Mora\psychoeducation\Funny-Facts-about-the-Brain-7.jpg"/>
          <p:cNvPicPr>
            <a:picLocks noChangeAspect="1" noChangeArrowheads="1"/>
          </p:cNvPicPr>
          <p:nvPr/>
        </p:nvPicPr>
        <p:blipFill>
          <a:blip r:embed="rId7" cstate="print"/>
          <a:srcRect/>
          <a:stretch>
            <a:fillRect/>
          </a:stretch>
        </p:blipFill>
        <p:spPr bwMode="auto">
          <a:xfrm>
            <a:off x="2987675" y="4005263"/>
            <a:ext cx="1550988" cy="1520825"/>
          </a:xfrm>
          <a:prstGeom prst="rect">
            <a:avLst/>
          </a:prstGeom>
          <a:noFill/>
          <a:ln w="9525">
            <a:noFill/>
            <a:miter lim="800000"/>
            <a:headEnd/>
            <a:tailEnd/>
          </a:ln>
        </p:spPr>
      </p:pic>
      <p:pic>
        <p:nvPicPr>
          <p:cNvPr id="7186" name="Picture 2" descr="\\RECEPTIE1\Colaboratori_retea\2 Colaboratori - TEAM MEMBERS\VOLUNTEERS\Camille Hebert--Mora\psychoeducation\stimuli Ro.jpg"/>
          <p:cNvPicPr>
            <a:picLocks noChangeAspect="1" noChangeArrowheads="1"/>
          </p:cNvPicPr>
          <p:nvPr/>
        </p:nvPicPr>
        <p:blipFill>
          <a:blip r:embed="rId8" cstate="print"/>
          <a:srcRect/>
          <a:stretch>
            <a:fillRect/>
          </a:stretch>
        </p:blipFill>
        <p:spPr bwMode="auto">
          <a:xfrm>
            <a:off x="179388" y="3500438"/>
            <a:ext cx="1285875" cy="1905000"/>
          </a:xfrm>
          <a:prstGeom prst="rect">
            <a:avLst/>
          </a:prstGeom>
          <a:noFill/>
          <a:ln w="9525">
            <a:noFill/>
            <a:miter lim="800000"/>
            <a:headEnd/>
            <a:tailEnd/>
          </a:ln>
        </p:spPr>
      </p:pic>
      <p:cxnSp>
        <p:nvCxnSpPr>
          <p:cNvPr id="52" name="Shape 51"/>
          <p:cNvCxnSpPr/>
          <p:nvPr/>
        </p:nvCxnSpPr>
        <p:spPr>
          <a:xfrm>
            <a:off x="5867400" y="981075"/>
            <a:ext cx="1914525" cy="609600"/>
          </a:xfrm>
          <a:prstGeom prst="curvedConnector3">
            <a:avLst>
              <a:gd name="adj1" fmla="val 110633"/>
            </a:avLst>
          </a:prstGeom>
          <a:ln>
            <a:solidFill>
              <a:srgbClr val="00B050"/>
            </a:solidFill>
            <a:tailEnd type="arrow"/>
          </a:ln>
        </p:spPr>
        <p:style>
          <a:lnRef idx="2">
            <a:schemeClr val="accent3"/>
          </a:lnRef>
          <a:fillRef idx="0">
            <a:schemeClr val="accent3"/>
          </a:fillRef>
          <a:effectRef idx="1">
            <a:schemeClr val="accent3"/>
          </a:effectRef>
          <a:fontRef idx="minor">
            <a:schemeClr val="tx1"/>
          </a:fontRef>
        </p:style>
      </p:cxnSp>
      <p:sp>
        <p:nvSpPr>
          <p:cNvPr id="20" name="Slide Number Placeholder 19"/>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p:cNvSpPr/>
          <p:nvPr/>
        </p:nvSpPr>
        <p:spPr>
          <a:xfrm>
            <a:off x="2124075" y="2708275"/>
            <a:ext cx="3810000" cy="2743200"/>
          </a:xfrm>
          <a:prstGeom prst="ellipse">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p>
        </p:txBody>
      </p:sp>
      <p:pic>
        <p:nvPicPr>
          <p:cNvPr id="8195" name="Picture 13" descr="\\RECEPTIE1\Colaboratori_retea\2 Colaboratori - TEAM MEMBERS\VOLUNTEERS\Camille Hebert--Mora\psychoeducation\Thalamus.jpg"/>
          <p:cNvPicPr>
            <a:picLocks noChangeAspect="1" noChangeArrowheads="1"/>
          </p:cNvPicPr>
          <p:nvPr/>
        </p:nvPicPr>
        <p:blipFill>
          <a:blip r:embed="rId2" cstate="print"/>
          <a:srcRect/>
          <a:stretch>
            <a:fillRect/>
          </a:stretch>
        </p:blipFill>
        <p:spPr bwMode="auto">
          <a:xfrm>
            <a:off x="1331913" y="620713"/>
            <a:ext cx="2286000" cy="1689100"/>
          </a:xfrm>
          <a:prstGeom prst="rect">
            <a:avLst/>
          </a:prstGeom>
          <a:noFill/>
          <a:ln w="9525">
            <a:noFill/>
            <a:miter lim="800000"/>
            <a:headEnd/>
            <a:tailEnd/>
          </a:ln>
        </p:spPr>
      </p:pic>
      <p:pic>
        <p:nvPicPr>
          <p:cNvPr id="8196" name="Picture 12" descr="\\RECEPTIE1\Colaboratori_retea\2 Colaboratori - TEAM MEMBERS\VOLUNTEERS\Camille Hebert--Mora\psychoeducation\amygdala.jpg"/>
          <p:cNvPicPr>
            <a:picLocks noChangeAspect="1" noChangeArrowheads="1"/>
          </p:cNvPicPr>
          <p:nvPr/>
        </p:nvPicPr>
        <p:blipFill>
          <a:blip r:embed="rId3" cstate="print"/>
          <a:srcRect/>
          <a:stretch>
            <a:fillRect/>
          </a:stretch>
        </p:blipFill>
        <p:spPr bwMode="auto">
          <a:xfrm>
            <a:off x="6770688" y="2997200"/>
            <a:ext cx="2373312" cy="1752600"/>
          </a:xfrm>
          <a:prstGeom prst="rect">
            <a:avLst/>
          </a:prstGeom>
          <a:noFill/>
          <a:ln w="9525">
            <a:noFill/>
            <a:miter lim="800000"/>
            <a:headEnd/>
            <a:tailEnd/>
          </a:ln>
        </p:spPr>
      </p:pic>
      <p:pic>
        <p:nvPicPr>
          <p:cNvPr id="8197" name="Picture 7" descr="\\RECEPTIE1\Colaboratori_retea\2 Colaboratori - TEAM MEMBERS\VOLUNTEERS\Camille Hebert--Mora\psychoeducation\flight.jpg"/>
          <p:cNvPicPr>
            <a:picLocks noChangeAspect="1" noChangeArrowheads="1"/>
          </p:cNvPicPr>
          <p:nvPr/>
        </p:nvPicPr>
        <p:blipFill>
          <a:blip r:embed="rId4" cstate="print"/>
          <a:srcRect/>
          <a:stretch>
            <a:fillRect/>
          </a:stretch>
        </p:blipFill>
        <p:spPr bwMode="auto">
          <a:xfrm>
            <a:off x="2700338" y="4076700"/>
            <a:ext cx="1828800" cy="865188"/>
          </a:xfrm>
          <a:prstGeom prst="rect">
            <a:avLst/>
          </a:prstGeom>
          <a:noFill/>
          <a:ln w="9525">
            <a:noFill/>
            <a:miter lim="800000"/>
            <a:headEnd/>
            <a:tailEnd/>
          </a:ln>
        </p:spPr>
      </p:pic>
      <p:pic>
        <p:nvPicPr>
          <p:cNvPr id="8198" name="Picture 8" descr="\\RECEPTIE1\Colaboratori_retea\2 Colaboratori - TEAM MEMBERS\VOLUNTEERS\Camille Hebert--Mora\psychoeducation\fight1.jpg"/>
          <p:cNvPicPr>
            <a:picLocks noChangeAspect="1" noChangeArrowheads="1"/>
          </p:cNvPicPr>
          <p:nvPr/>
        </p:nvPicPr>
        <p:blipFill>
          <a:blip r:embed="rId5" cstate="print"/>
          <a:srcRect/>
          <a:stretch>
            <a:fillRect/>
          </a:stretch>
        </p:blipFill>
        <p:spPr bwMode="auto">
          <a:xfrm>
            <a:off x="3132138" y="2997200"/>
            <a:ext cx="1290637" cy="863600"/>
          </a:xfrm>
          <a:prstGeom prst="rect">
            <a:avLst/>
          </a:prstGeom>
          <a:noFill/>
          <a:ln w="9525">
            <a:noFill/>
            <a:miter lim="800000"/>
            <a:headEnd/>
            <a:tailEnd/>
          </a:ln>
        </p:spPr>
      </p:pic>
      <p:pic>
        <p:nvPicPr>
          <p:cNvPr id="8199" name="Picture 9" descr="\\RECEPTIE1\Colaboratori_retea\2 Colaboratori - TEAM MEMBERS\VOLUNTEERS\Camille Hebert--Mora\psychoeducation\freeze1.jpg"/>
          <p:cNvPicPr>
            <a:picLocks noChangeAspect="1" noChangeArrowheads="1"/>
          </p:cNvPicPr>
          <p:nvPr/>
        </p:nvPicPr>
        <p:blipFill>
          <a:blip r:embed="rId6" cstate="print"/>
          <a:srcRect/>
          <a:stretch>
            <a:fillRect/>
          </a:stretch>
        </p:blipFill>
        <p:spPr bwMode="auto">
          <a:xfrm>
            <a:off x="4643438" y="3500438"/>
            <a:ext cx="1081087" cy="1008062"/>
          </a:xfrm>
          <a:prstGeom prst="rect">
            <a:avLst/>
          </a:prstGeom>
          <a:noFill/>
          <a:ln w="9525">
            <a:noFill/>
            <a:miter lim="800000"/>
            <a:headEnd/>
            <a:tailEnd/>
          </a:ln>
        </p:spPr>
      </p:pic>
      <p:sp>
        <p:nvSpPr>
          <p:cNvPr id="8200" name="TextBox 7"/>
          <p:cNvSpPr txBox="1">
            <a:spLocks noChangeArrowheads="1"/>
          </p:cNvSpPr>
          <p:nvPr/>
        </p:nvSpPr>
        <p:spPr bwMode="auto">
          <a:xfrm>
            <a:off x="323850" y="5013325"/>
            <a:ext cx="1371600" cy="381000"/>
          </a:xfrm>
          <a:prstGeom prst="rect">
            <a:avLst/>
          </a:prstGeom>
          <a:noFill/>
          <a:ln w="9525">
            <a:noFill/>
            <a:miter lim="800000"/>
            <a:headEnd/>
            <a:tailEnd/>
          </a:ln>
        </p:spPr>
        <p:txBody>
          <a:bodyPr>
            <a:spAutoFit/>
          </a:bodyPr>
          <a:lstStyle/>
          <a:p>
            <a:r>
              <a:rPr lang="en-US"/>
              <a:t>Stimuli</a:t>
            </a:r>
          </a:p>
        </p:txBody>
      </p:sp>
      <p:sp>
        <p:nvSpPr>
          <p:cNvPr id="8201" name="TextBox 8"/>
          <p:cNvSpPr txBox="1">
            <a:spLocks noChangeArrowheads="1"/>
          </p:cNvSpPr>
          <p:nvPr/>
        </p:nvSpPr>
        <p:spPr bwMode="auto">
          <a:xfrm>
            <a:off x="3348038" y="5516563"/>
            <a:ext cx="1066800" cy="369887"/>
          </a:xfrm>
          <a:prstGeom prst="rect">
            <a:avLst/>
          </a:prstGeom>
          <a:noFill/>
          <a:ln w="9525">
            <a:noFill/>
            <a:miter lim="800000"/>
            <a:headEnd/>
            <a:tailEnd/>
          </a:ln>
        </p:spPr>
        <p:txBody>
          <a:bodyPr>
            <a:spAutoFit/>
          </a:bodyPr>
          <a:lstStyle/>
          <a:p>
            <a:r>
              <a:rPr lang="ro-RO"/>
              <a:t>Reacții</a:t>
            </a:r>
          </a:p>
        </p:txBody>
      </p:sp>
      <p:cxnSp>
        <p:nvCxnSpPr>
          <p:cNvPr id="12" name="Curved Connector 11"/>
          <p:cNvCxnSpPr/>
          <p:nvPr/>
        </p:nvCxnSpPr>
        <p:spPr>
          <a:xfrm rot="5400000" flipH="1" flipV="1">
            <a:off x="792957" y="1951831"/>
            <a:ext cx="1581150" cy="935037"/>
          </a:xfrm>
          <a:prstGeom prst="curvedConnector3">
            <a:avLst>
              <a:gd name="adj1" fmla="val 50000"/>
            </a:avLst>
          </a:prstGeom>
          <a:ln>
            <a:solidFill>
              <a:srgbClr val="FFFF00"/>
            </a:solidFill>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14"/>
          <p:cNvCxnSpPr/>
          <p:nvPr/>
        </p:nvCxnSpPr>
        <p:spPr>
          <a:xfrm>
            <a:off x="3275856" y="1412776"/>
            <a:ext cx="4536504" cy="2520280"/>
          </a:xfrm>
          <a:prstGeom prst="curvedConnector3">
            <a:avLst>
              <a:gd name="adj1" fmla="val 50000"/>
            </a:avLst>
          </a:prstGeom>
          <a:ln>
            <a:solidFill>
              <a:srgbClr val="FFFF00"/>
            </a:solidFill>
            <a:tailEnd type="arrow"/>
          </a:ln>
          <a:scene3d>
            <a:camera prst="orthographicFront">
              <a:rot lat="21299999" lon="300000" rev="0"/>
            </a:camera>
            <a:lightRig rig="threePt" dir="t"/>
          </a:scene3d>
        </p:spPr>
        <p:style>
          <a:lnRef idx="2">
            <a:schemeClr val="accent2"/>
          </a:lnRef>
          <a:fillRef idx="0">
            <a:schemeClr val="accent2"/>
          </a:fillRef>
          <a:effectRef idx="1">
            <a:schemeClr val="accent2"/>
          </a:effectRef>
          <a:fontRef idx="minor">
            <a:schemeClr val="tx1"/>
          </a:fontRef>
        </p:style>
      </p:cxnSp>
      <p:cxnSp>
        <p:nvCxnSpPr>
          <p:cNvPr id="19" name="Shape 18"/>
          <p:cNvCxnSpPr/>
          <p:nvPr/>
        </p:nvCxnSpPr>
        <p:spPr>
          <a:xfrm rot="10800000" flipV="1">
            <a:off x="4932363" y="4292600"/>
            <a:ext cx="2411412" cy="431800"/>
          </a:xfrm>
          <a:prstGeom prst="curvedConnector3">
            <a:avLst>
              <a:gd name="adj1" fmla="val 50000"/>
            </a:avLst>
          </a:prstGeom>
          <a:ln>
            <a:solidFill>
              <a:srgbClr val="FFFF00"/>
            </a:solidFill>
            <a:tailEnd type="arrow"/>
          </a:ln>
        </p:spPr>
        <p:style>
          <a:lnRef idx="2">
            <a:schemeClr val="accent2"/>
          </a:lnRef>
          <a:fillRef idx="0">
            <a:schemeClr val="accent2"/>
          </a:fillRef>
          <a:effectRef idx="1">
            <a:schemeClr val="accent2"/>
          </a:effectRef>
          <a:fontRef idx="minor">
            <a:schemeClr val="tx1"/>
          </a:fontRef>
        </p:style>
      </p:cxnSp>
      <p:sp>
        <p:nvSpPr>
          <p:cNvPr id="8205" name="TextBox 25"/>
          <p:cNvSpPr txBox="1">
            <a:spLocks noChangeArrowheads="1"/>
          </p:cNvSpPr>
          <p:nvPr/>
        </p:nvSpPr>
        <p:spPr bwMode="auto">
          <a:xfrm>
            <a:off x="323850" y="6172200"/>
            <a:ext cx="6457950" cy="523875"/>
          </a:xfrm>
          <a:prstGeom prst="rect">
            <a:avLst/>
          </a:prstGeom>
          <a:noFill/>
          <a:ln w="9525">
            <a:noFill/>
            <a:miter lim="800000"/>
            <a:headEnd/>
            <a:tailEnd/>
          </a:ln>
        </p:spPr>
        <p:txBody>
          <a:bodyPr>
            <a:spAutoFit/>
          </a:bodyPr>
          <a:lstStyle/>
          <a:p>
            <a:r>
              <a:rPr lang="en-US" sz="2800" b="1" u="sng" dirty="0" err="1">
                <a:solidFill>
                  <a:schemeClr val="accent1">
                    <a:lumMod val="75000"/>
                  </a:schemeClr>
                </a:solidFill>
              </a:rPr>
              <a:t>Reac</a:t>
            </a:r>
            <a:r>
              <a:rPr lang="ro-RO" sz="2800" b="1" u="sng" dirty="0">
                <a:solidFill>
                  <a:schemeClr val="accent1">
                    <a:lumMod val="75000"/>
                  </a:schemeClr>
                </a:solidFill>
              </a:rPr>
              <a:t>ț</a:t>
            </a:r>
            <a:r>
              <a:rPr lang="en-US" sz="2800" b="1" u="sng" dirty="0">
                <a:solidFill>
                  <a:schemeClr val="accent1">
                    <a:lumMod val="75000"/>
                  </a:schemeClr>
                </a:solidFill>
              </a:rPr>
              <a:t>ii post</a:t>
            </a:r>
            <a:r>
              <a:rPr lang="ro-RO" sz="2800" b="1" u="sng" dirty="0">
                <a:solidFill>
                  <a:schemeClr val="accent1">
                    <a:lumMod val="75000"/>
                  </a:schemeClr>
                </a:solidFill>
              </a:rPr>
              <a:t>-</a:t>
            </a:r>
            <a:r>
              <a:rPr lang="en-US" sz="2800" b="1" u="sng" dirty="0" err="1">
                <a:solidFill>
                  <a:schemeClr val="accent1">
                    <a:lumMod val="75000"/>
                  </a:schemeClr>
                </a:solidFill>
              </a:rPr>
              <a:t>traumatice</a:t>
            </a:r>
            <a:endParaRPr lang="en-US" sz="2800" b="1" u="sng" dirty="0">
              <a:solidFill>
                <a:schemeClr val="accent1">
                  <a:lumMod val="75000"/>
                </a:schemeClr>
              </a:solidFill>
            </a:endParaRPr>
          </a:p>
        </p:txBody>
      </p:sp>
      <p:sp>
        <p:nvSpPr>
          <p:cNvPr id="8206" name="TextBox 15"/>
          <p:cNvSpPr txBox="1">
            <a:spLocks noChangeArrowheads="1"/>
          </p:cNvSpPr>
          <p:nvPr/>
        </p:nvSpPr>
        <p:spPr bwMode="auto">
          <a:xfrm>
            <a:off x="6529388" y="5084763"/>
            <a:ext cx="2614612" cy="1323975"/>
          </a:xfrm>
          <a:prstGeom prst="rect">
            <a:avLst/>
          </a:prstGeom>
          <a:noFill/>
          <a:ln w="9525">
            <a:noFill/>
            <a:miter lim="800000"/>
            <a:headEnd/>
            <a:tailEnd/>
          </a:ln>
        </p:spPr>
        <p:txBody>
          <a:bodyPr>
            <a:spAutoFit/>
          </a:bodyPr>
          <a:lstStyle/>
          <a:p>
            <a:pPr algn="ctr"/>
            <a:r>
              <a:rPr lang="ro-RO" sz="1600"/>
              <a:t>Răspunsuri emoționale la evenimentul traumatic și la factorii asociați cu el: </a:t>
            </a:r>
          </a:p>
          <a:p>
            <a:pPr algn="ctr"/>
            <a:r>
              <a:rPr lang="ro-RO" sz="1600"/>
              <a:t>ritm cardiac mărit, frica, supărare, rușine, etc.</a:t>
            </a:r>
          </a:p>
        </p:txBody>
      </p:sp>
      <p:sp>
        <p:nvSpPr>
          <p:cNvPr id="8207" name="TextBox 16"/>
          <p:cNvSpPr txBox="1">
            <a:spLocks noChangeArrowheads="1"/>
          </p:cNvSpPr>
          <p:nvPr/>
        </p:nvSpPr>
        <p:spPr bwMode="auto">
          <a:xfrm>
            <a:off x="5076825" y="908050"/>
            <a:ext cx="2387600" cy="831850"/>
          </a:xfrm>
          <a:prstGeom prst="rect">
            <a:avLst/>
          </a:prstGeom>
          <a:noFill/>
          <a:ln w="9525">
            <a:noFill/>
            <a:miter lim="800000"/>
            <a:headEnd/>
            <a:tailEnd/>
          </a:ln>
        </p:spPr>
        <p:txBody>
          <a:bodyPr>
            <a:spAutoFit/>
          </a:bodyPr>
          <a:lstStyle/>
          <a:p>
            <a:pPr algn="ctr"/>
            <a:r>
              <a:rPr lang="ro-RO" sz="1600"/>
              <a:t>Se petrece de 7 ori </a:t>
            </a:r>
          </a:p>
          <a:p>
            <a:pPr algn="ctr"/>
            <a:r>
              <a:rPr lang="ro-RO" sz="1600"/>
              <a:t>mai repede decât o reacție obișnuită</a:t>
            </a:r>
          </a:p>
        </p:txBody>
      </p:sp>
      <p:pic>
        <p:nvPicPr>
          <p:cNvPr id="8208" name="Picture 2" descr="\\RECEPTIE1\Colaboratori_retea\2 Colaboratori - TEAM MEMBERS\VOLUNTEERS\Camille Hebert--Mora\psychoeducation\stimuli Ro.jpg"/>
          <p:cNvPicPr>
            <a:picLocks noChangeAspect="1" noChangeArrowheads="1"/>
          </p:cNvPicPr>
          <p:nvPr/>
        </p:nvPicPr>
        <p:blipFill>
          <a:blip r:embed="rId7" cstate="print"/>
          <a:srcRect/>
          <a:stretch>
            <a:fillRect/>
          </a:stretch>
        </p:blipFill>
        <p:spPr bwMode="auto">
          <a:xfrm>
            <a:off x="395288" y="2924175"/>
            <a:ext cx="1285875" cy="2047875"/>
          </a:xfrm>
          <a:prstGeom prst="rect">
            <a:avLst/>
          </a:prstGeom>
          <a:noFill/>
          <a:ln w="9525">
            <a:noFill/>
            <a:miter lim="800000"/>
            <a:headEnd/>
            <a:tailEnd/>
          </a:ln>
        </p:spPr>
      </p:pic>
      <p:sp>
        <p:nvSpPr>
          <p:cNvPr id="17" name="Slide Number Placeholder 16"/>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90</TotalTime>
  <Words>839</Words>
  <Application>Microsoft Office PowerPoint</Application>
  <PresentationFormat>Экран (4:3)</PresentationFormat>
  <Paragraphs>144</Paragraphs>
  <Slides>17</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Calibri</vt:lpstr>
      <vt:lpstr>Constantia</vt:lpstr>
      <vt:lpstr>Times New Roman</vt:lpstr>
      <vt:lpstr>Wingdings</vt:lpstr>
      <vt:lpstr>Wingdings 2</vt:lpstr>
      <vt:lpstr>Flow</vt:lpstr>
      <vt:lpstr>Impactul fenomenului torturii  și al relelor tratamente  asupra dezvoltării copiilor</vt:lpstr>
      <vt:lpstr>Tortura  este un mijloc strategic de limitare, de control  și de reprimare a drepturilor fundamentale ale omului,  ale indivizilor și comunităților,  care este adesea ascuns și negat de către autorități.  </vt:lpstr>
      <vt:lpstr>  Copiii – victime primare ale torturii: </vt:lpstr>
      <vt:lpstr>  Impactul torturii   asupra minorilor  poate varia în funcție de:  1) dimensiunea și răspunsul la traumă;   2) strategiile de adaptare ale copilului; 3) sprijinul oferit în familie și comunitate 4) circumstanțele culturale și socio-politice; </vt:lpstr>
      <vt:lpstr>Презентация PowerPoint</vt:lpstr>
      <vt:lpstr>Mult timp trauma psihică  era privită ca o situație cu efecte temporare, care dispar de la sine în urma procesului natural de recuperare.  Abia în 1980 este recunoscut faptul că evenimentul traumatic poate genera efecte pe termen lung,  atât la maturi cât și la copii.  Tulburarea de stres post-traumatică sau   PTSD (Post Traumatic Stress Disorder) este una dintre cele mai complexe și mai severe tulburări legate de traumă.  La apariţia şi menţinerea ei contribuie o serie de factori psihologici, sociali şi biologici.</vt:lpstr>
      <vt:lpstr>Презентация PowerPoint</vt:lpstr>
      <vt:lpstr>Презентация PowerPoint</vt:lpstr>
      <vt:lpstr>Презентация PowerPoint</vt:lpstr>
      <vt:lpstr>Consecințe fizice ale torturii asupra copiilor</vt:lpstr>
      <vt:lpstr>Consecinţele psiho-sociale ale torturii asupra copiilor </vt:lpstr>
      <vt:lpstr>Consecinţe psihosociale ale torturii (1): (I) cognitive,(II ) emotionale, (III) comportamentale, (IV) sociale. </vt:lpstr>
      <vt:lpstr> </vt:lpstr>
      <vt:lpstr>Consecinţe psihosociale   ale torturii (3): (I) cognitive,(II ) emoționale, (III) comportamentale, (IV) sociale.   </vt:lpstr>
      <vt:lpstr>Consecinţe psihosociale ale torturii (4): (I) cognitive,(II ) emoţionale, (III) comportamentale, (IV) sociale. </vt:lpstr>
      <vt:lpstr>Презентация PowerPoint</vt:lpstr>
      <vt:lpstr>Cuvintele rănesc… Tăcerea lovește… Indiferența ucide…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Impactul fenomenului torturii  și al relelor tratamente  asupra dezvoltării copiilor</dc:title>
  <dc:creator>Ludmila</dc:creator>
  <cp:lastModifiedBy>CPDOM</cp:lastModifiedBy>
  <cp:revision>13</cp:revision>
  <dcterms:created xsi:type="dcterms:W3CDTF">2006-08-16T00:00:00Z</dcterms:created>
  <dcterms:modified xsi:type="dcterms:W3CDTF">2015-12-08T07:49:47Z</dcterms:modified>
</cp:coreProperties>
</file>