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8"/>
  </p:notesMasterIdLst>
  <p:handoutMasterIdLst>
    <p:handoutMasterId r:id="rId19"/>
  </p:handoutMasterIdLst>
  <p:sldIdLst>
    <p:sldId id="322" r:id="rId2"/>
    <p:sldId id="338" r:id="rId3"/>
    <p:sldId id="339" r:id="rId4"/>
    <p:sldId id="269" r:id="rId5"/>
    <p:sldId id="340" r:id="rId6"/>
    <p:sldId id="327" r:id="rId7"/>
    <p:sldId id="341" r:id="rId8"/>
    <p:sldId id="342" r:id="rId9"/>
    <p:sldId id="333" r:id="rId10"/>
    <p:sldId id="343" r:id="rId11"/>
    <p:sldId id="334" r:id="rId12"/>
    <p:sldId id="346" r:id="rId13"/>
    <p:sldId id="337" r:id="rId14"/>
    <p:sldId id="345" r:id="rId15"/>
    <p:sldId id="344" r:id="rId16"/>
    <p:sldId id="321" r:id="rId17"/>
  </p:sldIdLst>
  <p:sldSz cx="9144000" cy="6858000" type="screen4x3"/>
  <p:notesSz cx="69850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3550"/>
          </a:xfrm>
          <a:prstGeom prst="rect">
            <a:avLst/>
          </a:prstGeom>
        </p:spPr>
        <p:txBody>
          <a:bodyPr vert="horz" lIns="92885" tIns="46442" rIns="92885" bIns="46442"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3550"/>
          </a:xfrm>
          <a:prstGeom prst="rect">
            <a:avLst/>
          </a:prstGeom>
        </p:spPr>
        <p:txBody>
          <a:bodyPr vert="horz" lIns="92885" tIns="46442" rIns="92885" bIns="46442" rtlCol="0"/>
          <a:lstStyle>
            <a:lvl1pPr algn="r">
              <a:defRPr sz="1200"/>
            </a:lvl1pPr>
          </a:lstStyle>
          <a:p>
            <a:fld id="{505A0C95-AF58-42F8-AFA1-384422F95647}" type="datetimeFigureOut">
              <a:rPr lang="en-US" smtClean="0"/>
              <a:pPr/>
              <a:t>12/8/2015</a:t>
            </a:fld>
            <a:endParaRPr lang="en-US"/>
          </a:p>
        </p:txBody>
      </p:sp>
      <p:sp>
        <p:nvSpPr>
          <p:cNvPr id="4" name="Footer Placeholder 3"/>
          <p:cNvSpPr>
            <a:spLocks noGrp="1"/>
          </p:cNvSpPr>
          <p:nvPr>
            <p:ph type="ftr" sz="quarter" idx="2"/>
          </p:nvPr>
        </p:nvSpPr>
        <p:spPr>
          <a:xfrm>
            <a:off x="0" y="8805841"/>
            <a:ext cx="3026833" cy="463550"/>
          </a:xfrm>
          <a:prstGeom prst="rect">
            <a:avLst/>
          </a:prstGeom>
        </p:spPr>
        <p:txBody>
          <a:bodyPr vert="horz" lIns="92885" tIns="46442" rIns="92885" bIns="46442"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05841"/>
            <a:ext cx="3026833" cy="463550"/>
          </a:xfrm>
          <a:prstGeom prst="rect">
            <a:avLst/>
          </a:prstGeom>
        </p:spPr>
        <p:txBody>
          <a:bodyPr vert="horz" lIns="92885" tIns="46442" rIns="92885" bIns="46442" rtlCol="0" anchor="b"/>
          <a:lstStyle>
            <a:lvl1pPr algn="r">
              <a:defRPr sz="1200"/>
            </a:lvl1pPr>
          </a:lstStyle>
          <a:p>
            <a:fld id="{213820F8-418D-4D76-82CB-0F108FE3879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3550"/>
          </a:xfrm>
          <a:prstGeom prst="rect">
            <a:avLst/>
          </a:prstGeom>
        </p:spPr>
        <p:txBody>
          <a:bodyPr vert="horz" lIns="92885" tIns="46442" rIns="92885" bIns="46442" rtlCol="0"/>
          <a:lstStyle>
            <a:lvl1pPr algn="l">
              <a:defRPr sz="1200"/>
            </a:lvl1pPr>
          </a:lstStyle>
          <a:p>
            <a:endParaRPr lang="en-US"/>
          </a:p>
        </p:txBody>
      </p:sp>
      <p:sp>
        <p:nvSpPr>
          <p:cNvPr id="3" name="Date Placeholder 2"/>
          <p:cNvSpPr>
            <a:spLocks noGrp="1"/>
          </p:cNvSpPr>
          <p:nvPr>
            <p:ph type="dt" idx="1"/>
          </p:nvPr>
        </p:nvSpPr>
        <p:spPr>
          <a:xfrm>
            <a:off x="3956550" y="0"/>
            <a:ext cx="3026833" cy="463550"/>
          </a:xfrm>
          <a:prstGeom prst="rect">
            <a:avLst/>
          </a:prstGeom>
        </p:spPr>
        <p:txBody>
          <a:bodyPr vert="horz" lIns="92885" tIns="46442" rIns="92885" bIns="46442" rtlCol="0"/>
          <a:lstStyle>
            <a:lvl1pPr algn="r">
              <a:defRPr sz="1200"/>
            </a:lvl1pPr>
          </a:lstStyle>
          <a:p>
            <a:fld id="{2548129A-A3F0-4B14-BE2F-9F47320F37C5}" type="datetimeFigureOut">
              <a:rPr lang="en-US" smtClean="0"/>
              <a:pPr/>
              <a:t>12/8/2015</a:t>
            </a:fld>
            <a:endParaRPr lang="en-US"/>
          </a:p>
        </p:txBody>
      </p:sp>
      <p:sp>
        <p:nvSpPr>
          <p:cNvPr id="4" name="Slide Image Placeholder 3"/>
          <p:cNvSpPr>
            <a:spLocks noGrp="1" noRot="1" noChangeAspect="1"/>
          </p:cNvSpPr>
          <p:nvPr>
            <p:ph type="sldImg" idx="2"/>
          </p:nvPr>
        </p:nvSpPr>
        <p:spPr>
          <a:xfrm>
            <a:off x="1174750" y="695325"/>
            <a:ext cx="4635500" cy="3476625"/>
          </a:xfrm>
          <a:prstGeom prst="rect">
            <a:avLst/>
          </a:prstGeom>
          <a:noFill/>
          <a:ln w="12700">
            <a:solidFill>
              <a:prstClr val="black"/>
            </a:solidFill>
          </a:ln>
        </p:spPr>
        <p:txBody>
          <a:bodyPr vert="horz" lIns="92885" tIns="46442" rIns="92885" bIns="46442" rtlCol="0" anchor="ctr"/>
          <a:lstStyle/>
          <a:p>
            <a:endParaRPr lang="en-US"/>
          </a:p>
        </p:txBody>
      </p:sp>
      <p:sp>
        <p:nvSpPr>
          <p:cNvPr id="5" name="Notes Placeholder 4"/>
          <p:cNvSpPr>
            <a:spLocks noGrp="1"/>
          </p:cNvSpPr>
          <p:nvPr>
            <p:ph type="body" sz="quarter" idx="3"/>
          </p:nvPr>
        </p:nvSpPr>
        <p:spPr>
          <a:xfrm>
            <a:off x="698500" y="4403725"/>
            <a:ext cx="5588000" cy="4171950"/>
          </a:xfrm>
          <a:prstGeom prst="rect">
            <a:avLst/>
          </a:prstGeom>
        </p:spPr>
        <p:txBody>
          <a:bodyPr vert="horz" lIns="92885" tIns="46442" rIns="92885" bIns="4644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05841"/>
            <a:ext cx="3026833" cy="463550"/>
          </a:xfrm>
          <a:prstGeom prst="rect">
            <a:avLst/>
          </a:prstGeom>
        </p:spPr>
        <p:txBody>
          <a:bodyPr vert="horz" lIns="92885" tIns="46442" rIns="92885" bIns="46442"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05841"/>
            <a:ext cx="3026833" cy="463550"/>
          </a:xfrm>
          <a:prstGeom prst="rect">
            <a:avLst/>
          </a:prstGeom>
        </p:spPr>
        <p:txBody>
          <a:bodyPr vert="horz" lIns="92885" tIns="46442" rIns="92885" bIns="46442" rtlCol="0" anchor="b"/>
          <a:lstStyle>
            <a:lvl1pPr algn="r">
              <a:defRPr sz="1200"/>
            </a:lvl1pPr>
          </a:lstStyle>
          <a:p>
            <a:fld id="{ABBE455C-06DB-4F84-AC7E-85714229C0F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p:spPr>
      </p:sp>
      <p:sp>
        <p:nvSpPr>
          <p:cNvPr id="30723"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o-RO" smtClean="0"/>
          </a:p>
        </p:txBody>
      </p:sp>
      <p:sp>
        <p:nvSpPr>
          <p:cNvPr id="337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06E131-6FF9-43A7-9B06-7853A4DE212A}" type="slidenum">
              <a:rPr lang="ro-RO" smtClean="0"/>
              <a:pPr fontAlgn="base">
                <a:spcBef>
                  <a:spcPct val="0"/>
                </a:spcBef>
                <a:spcAft>
                  <a:spcPct val="0"/>
                </a:spcAft>
                <a:defRPr/>
              </a:pPr>
              <a:t>1</a:t>
            </a:fld>
            <a:endParaRPr lang="ro-RO"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12/8/2015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12/8/2015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12/8/2015</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12/8/2015</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12/8/2015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12/8/2015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928688"/>
            <a:ext cx="7772400" cy="2671762"/>
          </a:xfrm>
        </p:spPr>
        <p:txBody>
          <a:bodyPr>
            <a:normAutofit fontScale="90000"/>
          </a:bodyPr>
          <a:lstStyle/>
          <a:p>
            <a:pPr eaLnBrk="1" fontAlgn="auto" hangingPunct="1">
              <a:spcAft>
                <a:spcPts val="0"/>
              </a:spcAft>
              <a:defRPr/>
            </a:pPr>
            <a:r>
              <a:rPr lang="ro-RO" b="1" dirty="0" smtClean="0">
                <a:latin typeface="Times New Roman" pitchFamily="18" charset="0"/>
                <a:cs typeface="Times New Roman" pitchFamily="18" charset="0"/>
              </a:rPr>
              <a:t>SISTEMUL DE PROTECȚIE A COPILULUI ÎN REPUBLICA  MOLDOVA – REALIZĂRI Și Perspective</a:t>
            </a:r>
            <a:endParaRPr lang="ro-RO" b="1" dirty="0">
              <a:latin typeface="Times New Roman" pitchFamily="18" charset="0"/>
              <a:cs typeface="Times New Roman" pitchFamily="18" charset="0"/>
            </a:endParaRPr>
          </a:p>
        </p:txBody>
      </p:sp>
      <p:sp>
        <p:nvSpPr>
          <p:cNvPr id="9219" name="Подзаголовок 2"/>
          <p:cNvSpPr>
            <a:spLocks noGrp="1"/>
          </p:cNvSpPr>
          <p:nvPr>
            <p:ph type="subTitle" idx="1"/>
          </p:nvPr>
        </p:nvSpPr>
        <p:spPr>
          <a:xfrm>
            <a:off x="3071813" y="4714875"/>
            <a:ext cx="5643562" cy="1357313"/>
          </a:xfrm>
        </p:spPr>
        <p:txBody>
          <a:bodyPr>
            <a:normAutofit/>
          </a:bodyPr>
          <a:lstStyle/>
          <a:p>
            <a:pPr algn="r" eaLnBrk="1" hangingPunct="1">
              <a:defRPr/>
            </a:pPr>
            <a:r>
              <a:rPr lang="ro-RO" dirty="0" smtClean="0">
                <a:solidFill>
                  <a:schemeClr val="tx1"/>
                </a:solidFill>
                <a:latin typeface="Times New Roman" pitchFamily="18" charset="0"/>
                <a:cs typeface="Times New Roman" pitchFamily="18" charset="0"/>
              </a:rPr>
              <a:t>Ministerul Muncii, Protecției </a:t>
            </a:r>
          </a:p>
          <a:p>
            <a:pPr algn="r" eaLnBrk="1" hangingPunct="1">
              <a:defRPr/>
            </a:pPr>
            <a:r>
              <a:rPr lang="ro-RO" dirty="0" smtClean="0">
                <a:solidFill>
                  <a:schemeClr val="tx1"/>
                </a:solidFill>
                <a:latin typeface="Times New Roman" pitchFamily="18" charset="0"/>
                <a:cs typeface="Times New Roman" pitchFamily="18" charset="0"/>
              </a:rPr>
              <a:t>Sociale și Familiei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(II)</a:t>
            </a:r>
            <a:endParaRPr lang="ro-RO"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304800" y="1600200"/>
            <a:ext cx="8534400" cy="4953000"/>
          </a:xfrm>
        </p:spPr>
        <p:txBody>
          <a:bodyPr>
            <a:normAutofit fontScale="92500"/>
          </a:bodyPr>
          <a:lstStyle/>
          <a:p>
            <a:pPr lvl="0" algn="just"/>
            <a:r>
              <a:rPr lang="ro-MO" dirty="0" err="1" smtClean="0">
                <a:latin typeface="Times New Roman" pitchFamily="18" charset="0"/>
                <a:cs typeface="Times New Roman" pitchFamily="18" charset="0"/>
              </a:rPr>
              <a:t>Hotărîrea</a:t>
            </a:r>
            <a:r>
              <a:rPr lang="ro-MO" dirty="0" smtClean="0">
                <a:latin typeface="Times New Roman" pitchFamily="18" charset="0"/>
                <a:cs typeface="Times New Roman" pitchFamily="18" charset="0"/>
              </a:rPr>
              <a:t> Guvernului nr. 760 din 17.09.2014 pentru aprobarea Regulamentului-cadru cu privire la organizarea și funcționarea Serviciului asistență parental profesionistă și a standardelor minime de calitate;</a:t>
            </a:r>
            <a:endParaRPr lang="en-US" dirty="0" smtClean="0">
              <a:latin typeface="Times New Roman" pitchFamily="18" charset="0"/>
              <a:cs typeface="Times New Roman" pitchFamily="18" charset="0"/>
            </a:endParaRPr>
          </a:p>
          <a:p>
            <a:pPr algn="just"/>
            <a:r>
              <a:rPr lang="ro-RO" dirty="0" smtClean="0">
                <a:latin typeface="Times New Roman" pitchFamily="18" charset="0"/>
                <a:cs typeface="Times New Roman" pitchFamily="18" charset="0"/>
              </a:rPr>
              <a:t>Hotărârea Guvernului nr. 441 din 17.07.2015 pentru aprobarea Regulamentului-cadru privind organizarea și funcționarea Serviciul social Centru de zi pentru copii în situație de risc și a standardelor minime de </a:t>
            </a:r>
            <a:r>
              <a:rPr lang="ro-RO" dirty="0" smtClean="0">
                <a:latin typeface="Times New Roman" pitchFamily="18" charset="0"/>
                <a:cs typeface="Times New Roman" pitchFamily="18" charset="0"/>
              </a:rPr>
              <a:t>calitate;</a:t>
            </a:r>
          </a:p>
          <a:p>
            <a:pPr algn="just"/>
            <a:r>
              <a:rPr lang="ro-RO" dirty="0" smtClean="0">
                <a:latin typeface="Times New Roman" pitchFamily="18" charset="0"/>
                <a:cs typeface="Times New Roman" pitchFamily="18" charset="0"/>
              </a:rPr>
              <a:t>proiectul </a:t>
            </a:r>
            <a:r>
              <a:rPr lang="ro-RO" dirty="0" err="1" smtClean="0">
                <a:latin typeface="Times New Roman" pitchFamily="18" charset="0"/>
                <a:cs typeface="Times New Roman" pitchFamily="18" charset="0"/>
              </a:rPr>
              <a:t>hotărîrii</a:t>
            </a:r>
            <a:r>
              <a:rPr lang="ro-RO" dirty="0" smtClean="0">
                <a:latin typeface="Times New Roman" pitchFamily="18" charset="0"/>
                <a:cs typeface="Times New Roman" pitchFamily="18" charset="0"/>
              </a:rPr>
              <a:t> Guvernului </a:t>
            </a:r>
            <a:r>
              <a:rPr lang="ro-RO" dirty="0" smtClean="0">
                <a:latin typeface="Times New Roman" pitchFamily="18" charset="0"/>
                <a:cs typeface="Times New Roman" pitchFamily="18" charset="0"/>
              </a:rPr>
              <a:t>cu privire la instituirea Comisiei pentru protecţia </a:t>
            </a:r>
            <a:r>
              <a:rPr lang="ro-RO" dirty="0" smtClean="0">
                <a:latin typeface="Times New Roman" pitchFamily="18" charset="0"/>
                <a:cs typeface="Times New Roman" pitchFamily="18" charset="0"/>
              </a:rPr>
              <a:t>copilului aflat </a:t>
            </a:r>
            <a:r>
              <a:rPr lang="ro-RO" dirty="0" smtClean="0">
                <a:latin typeface="Times New Roman" pitchFamily="18" charset="0"/>
                <a:cs typeface="Times New Roman" pitchFamily="18" charset="0"/>
              </a:rPr>
              <a:t>în dificultate şi aprobarea </a:t>
            </a:r>
            <a:r>
              <a:rPr lang="ro-RO" dirty="0" smtClean="0">
                <a:latin typeface="Times New Roman" pitchFamily="18" charset="0"/>
                <a:cs typeface="Times New Roman" pitchFamily="18" charset="0"/>
              </a:rPr>
              <a:t>Regulamentului-cadru de </a:t>
            </a:r>
            <a:r>
              <a:rPr lang="ro-RO" dirty="0" smtClean="0">
                <a:latin typeface="Times New Roman" pitchFamily="18" charset="0"/>
                <a:cs typeface="Times New Roman" pitchFamily="18" charset="0"/>
              </a:rPr>
              <a:t>activitate </a:t>
            </a:r>
            <a:r>
              <a:rPr lang="ro-RO" smtClean="0">
                <a:latin typeface="Times New Roman" pitchFamily="18" charset="0"/>
                <a:cs typeface="Times New Roman" pitchFamily="18" charset="0"/>
              </a:rPr>
              <a:t>a </a:t>
            </a:r>
            <a:r>
              <a:rPr lang="ro-RO" smtClean="0">
                <a:latin typeface="Times New Roman" pitchFamily="18" charset="0"/>
                <a:cs typeface="Times New Roman" pitchFamily="18" charset="0"/>
              </a:rPr>
              <a:t>acesteia</a:t>
            </a:r>
            <a:r>
              <a:rPr lang="ro-RO"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Dezvoltarea serviciilor sociale</a:t>
            </a:r>
            <a:endParaRPr lang="en-US"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600200"/>
            <a:ext cx="8308848" cy="4953000"/>
          </a:xfrm>
        </p:spPr>
        <p:txBody>
          <a:bodyPr>
            <a:normAutofit fontScale="85000" lnSpcReduction="20000"/>
          </a:bodyPr>
          <a:lstStyle/>
          <a:p>
            <a:pPr algn="just"/>
            <a:r>
              <a:rPr lang="ro-RO" dirty="0" smtClean="0">
                <a:latin typeface="Times New Roman" pitchFamily="18" charset="0"/>
                <a:cs typeface="Times New Roman" pitchFamily="18" charset="0"/>
              </a:rPr>
              <a:t>În a. 2013 Ministerul Muncii, Protecției Sociale și Familiei a elaborat și aprobat Regulamentul și Standardelor minime de calitate privind organizarea și funcționarea Serviciului de asistență telefonică gratuită (ordinul MMPSF nr. 99/2013)</a:t>
            </a:r>
            <a:r>
              <a:rPr lang="en-US" dirty="0" smtClean="0">
                <a:latin typeface="Times New Roman" pitchFamily="18" charset="0"/>
                <a:cs typeface="Times New Roman" pitchFamily="18" charset="0"/>
              </a:rPr>
              <a:t>.</a:t>
            </a:r>
          </a:p>
          <a:p>
            <a:pPr algn="just"/>
            <a:r>
              <a:rPr lang="ro-RO" dirty="0" smtClean="0">
                <a:latin typeface="Times New Roman" pitchFamily="18" charset="0"/>
                <a:cs typeface="Times New Roman" pitchFamily="18" charset="0"/>
              </a:rPr>
              <a:t>Serviciul a fost instituit în a. 2014, în acest sens fiind planificate surse financiare în cuantum de 794,2 mii lei.</a:t>
            </a:r>
          </a:p>
          <a:p>
            <a:pPr algn="just"/>
            <a:r>
              <a:rPr lang="ro-RO" dirty="0" smtClean="0">
                <a:latin typeface="Times New Roman" pitchFamily="18" charset="0"/>
                <a:cs typeface="Times New Roman" pitchFamily="18" charset="0"/>
              </a:rPr>
              <a:t>În perioada ianuarie – noiembrie 2015 operatorii Telefonului Copilului au oferit consiliere pentru 368 adulți și 4879 copii în cadrul a 5247 apeluri, inclusiv: apeluri de informare – 527, consiliere psihologică – 820, 86 apeluri de reclamare a violenței în familie/sexuală/între semeni (inclusiv în mediul școlar), 24 cazuri de neglijare a copiilor, 14 cazuri de implicare a copiilor în cerșit și 3 cazuri de exploatare prin muncă a copiilor.</a:t>
            </a:r>
            <a:endParaRPr lang="en-US"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Consiliile consultative ale copiilor</a:t>
            </a:r>
            <a:endParaRPr lang="en-US"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381000" y="1600200"/>
            <a:ext cx="8534400" cy="4953000"/>
          </a:xfrm>
        </p:spPr>
        <p:txBody>
          <a:bodyPr>
            <a:normAutofit fontScale="92500"/>
          </a:bodyPr>
          <a:lstStyle/>
          <a:p>
            <a:pPr algn="just"/>
            <a:r>
              <a:rPr lang="ro-RO" dirty="0" smtClean="0">
                <a:latin typeface="Times New Roman" pitchFamily="18" charset="0"/>
                <a:cs typeface="Times New Roman" pitchFamily="18" charset="0"/>
              </a:rPr>
              <a:t>Prin Ordinul nr.157 din 10 octombrie 2014 a Ministrului muncii, protecției sociale și familiei a fost aprobat Regulamentul de organizare și funcționare a Consiliului Consultativ Național al Copiilor de pe </a:t>
            </a:r>
            <a:r>
              <a:rPr lang="ro-RO" dirty="0" err="1" smtClean="0">
                <a:latin typeface="Times New Roman" pitchFamily="18" charset="0"/>
                <a:cs typeface="Times New Roman" pitchFamily="18" charset="0"/>
              </a:rPr>
              <a:t>lîngă</a:t>
            </a:r>
            <a:r>
              <a:rPr lang="ro-RO" dirty="0" smtClean="0">
                <a:latin typeface="Times New Roman" pitchFamily="18" charset="0"/>
                <a:cs typeface="Times New Roman" pitchFamily="18" charset="0"/>
              </a:rPr>
              <a:t> Ministerul Muncii, Protecției Sociale și Familiei. </a:t>
            </a:r>
          </a:p>
          <a:p>
            <a:pPr algn="just"/>
            <a:r>
              <a:rPr lang="ro-RO" dirty="0" smtClean="0">
                <a:latin typeface="Times New Roman" pitchFamily="18" charset="0"/>
                <a:cs typeface="Times New Roman" pitchFamily="18" charset="0"/>
              </a:rPr>
              <a:t>La nivel local pe </a:t>
            </a:r>
            <a:r>
              <a:rPr lang="ro-RO" dirty="0" err="1" smtClean="0">
                <a:latin typeface="Times New Roman" pitchFamily="18" charset="0"/>
                <a:cs typeface="Times New Roman" pitchFamily="18" charset="0"/>
              </a:rPr>
              <a:t>lîngă</a:t>
            </a:r>
            <a:r>
              <a:rPr lang="ro-RO" dirty="0" smtClean="0">
                <a:latin typeface="Times New Roman" pitchFamily="18" charset="0"/>
                <a:cs typeface="Times New Roman" pitchFamily="18" charset="0"/>
              </a:rPr>
              <a:t> autoritățile publice locale își desfășoară activitatea Consiliile Consultative ale Copiilor, care activează în calitate de partener ale autorităților tutelare teritoriale în dezvoltarea, implementarea, monitorizarea şi evaluarea politicilor, programelor, proiectelor locale cu privire la copii şi tineret.</a:t>
            </a: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PERSPECTIVE</a:t>
            </a:r>
            <a:endParaRPr lang="en-US"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381000" y="1600200"/>
            <a:ext cx="8534400" cy="5029200"/>
          </a:xfrm>
        </p:spPr>
        <p:txBody>
          <a:bodyPr>
            <a:normAutofit fontScale="92500" lnSpcReduction="10000"/>
          </a:bodyPr>
          <a:lstStyle/>
          <a:p>
            <a:pPr lvl="0" algn="just"/>
            <a:r>
              <a:rPr lang="ro-RO" dirty="0" smtClean="0">
                <a:latin typeface="Times New Roman" pitchFamily="18" charset="0"/>
                <a:cs typeface="Times New Roman" pitchFamily="18" charset="0"/>
              </a:rPr>
              <a:t>Revizuirea Regulamentelor-cadru și a standardelor minime de calitate ale serviciilor sociale adresate familiilor cu copii și copiilor aflați în situație de risc;</a:t>
            </a:r>
          </a:p>
          <a:p>
            <a:pPr algn="just"/>
            <a:r>
              <a:rPr lang="ro-RO" dirty="0" smtClean="0">
                <a:latin typeface="Times New Roman" pitchFamily="18" charset="0"/>
                <a:cs typeface="Times New Roman" pitchFamily="18" charset="0"/>
              </a:rPr>
              <a:t>Ministerul Muncii, Protecției Sociale și Familiei cu suportul UNICEF a realizat evaluarea cadrului legal și instituțional existent în domeniul funcționării institutului de tutelă și curatelă, exercitării atribuțiilor de reprezentare legală și îngrijire a copiilor separați de părinți.</a:t>
            </a:r>
          </a:p>
          <a:p>
            <a:pPr algn="just">
              <a:buNone/>
            </a:pPr>
            <a:r>
              <a:rPr lang="ro-RO" dirty="0" smtClean="0">
                <a:latin typeface="Times New Roman" pitchFamily="18" charset="0"/>
                <a:cs typeface="Times New Roman" pitchFamily="18" charset="0"/>
              </a:rPr>
              <a:t>   Urmează un proces de elaborare a unui proiect de modificare și completare a legislației pentru a optimiza funcțiile de protecție a copiilor separați de părinți exercitate de diferite instituții/autorități și servicii sociale.</a:t>
            </a:r>
            <a:endParaRPr lang="en-US" dirty="0" smtClean="0">
              <a:latin typeface="Times New Roman" pitchFamily="18" charset="0"/>
              <a:cs typeface="Times New Roman" pitchFamily="18" charset="0"/>
            </a:endParaRPr>
          </a:p>
          <a:p>
            <a:pPr lvl="0" algn="just"/>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PERSPECTIVE (II)</a:t>
            </a:r>
            <a:endParaRPr lang="en-US" dirty="0"/>
          </a:p>
        </p:txBody>
      </p:sp>
      <p:sp>
        <p:nvSpPr>
          <p:cNvPr id="3" name="Content Placeholder 2"/>
          <p:cNvSpPr>
            <a:spLocks noGrp="1"/>
          </p:cNvSpPr>
          <p:nvPr>
            <p:ph sz="quarter" idx="1"/>
          </p:nvPr>
        </p:nvSpPr>
        <p:spPr/>
        <p:txBody>
          <a:bodyPr>
            <a:normAutofit/>
          </a:bodyPr>
          <a:lstStyle/>
          <a:p>
            <a:pPr algn="just"/>
            <a:r>
              <a:rPr lang="ro-RO" dirty="0" smtClean="0">
                <a:latin typeface="Times New Roman" pitchFamily="18" charset="0"/>
                <a:cs typeface="Times New Roman" pitchFamily="18" charset="0"/>
              </a:rPr>
              <a:t>Ministerul Muncii, Protecției Sociale și Familiei cu suportul UNICEF a realizat Evaluarea adopției naționale și internaționale în Republica Moldova.</a:t>
            </a:r>
          </a:p>
          <a:p>
            <a:pPr algn="just">
              <a:buNone/>
            </a:pPr>
            <a:r>
              <a:rPr lang="ro-RO" dirty="0" smtClean="0">
                <a:latin typeface="Times New Roman" pitchFamily="18" charset="0"/>
                <a:cs typeface="Times New Roman" pitchFamily="18" charset="0"/>
              </a:rPr>
              <a:t>   În baza concluziilor formulate va fi elaborat un proiect de modificare și</a:t>
            </a:r>
            <a:r>
              <a:rPr lang="ro-RO" b="1"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completare a legislației.</a:t>
            </a:r>
          </a:p>
          <a:p>
            <a:pPr algn="just">
              <a:buNone/>
            </a:pPr>
            <a:endParaRPr lang="en-US" dirty="0" smtClean="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PERSPECTIVE (III)</a:t>
            </a:r>
            <a:endParaRPr lang="en-US" dirty="0"/>
          </a:p>
        </p:txBody>
      </p:sp>
      <p:sp>
        <p:nvSpPr>
          <p:cNvPr id="3" name="Content Placeholder 2"/>
          <p:cNvSpPr>
            <a:spLocks noGrp="1"/>
          </p:cNvSpPr>
          <p:nvPr>
            <p:ph sz="quarter" idx="1"/>
          </p:nvPr>
        </p:nvSpPr>
        <p:spPr/>
        <p:txBody>
          <a:bodyPr>
            <a:normAutofit fontScale="92500" lnSpcReduction="10000"/>
          </a:bodyPr>
          <a:lstStyle/>
          <a:p>
            <a:pPr algn="just"/>
            <a:r>
              <a:rPr lang="ro-RO" dirty="0" smtClean="0">
                <a:latin typeface="Times New Roman" pitchFamily="18" charset="0"/>
                <a:cs typeface="Times New Roman" pitchFamily="18" charset="0"/>
              </a:rPr>
              <a:t>proiectul legii pentru  modificarea şi completarea unor acte legislative, care are drept scop de a asigura o implementare mai eficientă a prevederilor Legii nr. 140 din 14 iunie 2013 privind protecția specială a copiilor aflați în situație de risc și a copiilor separați de părinți, prin atribuirea competențelor specifice autorităților tutelare locale și teritoriale într-o serie de situații/litigii privind drepturile copilului, introducerea sancțiunilor contravenționale și penale pentru nerespectarea prevederilor Legii 140/2013 și responsabilizarea părinților care nu respectă drepturile copilului.</a:t>
            </a:r>
            <a:endParaRPr lang="en-US"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35608" y="914400"/>
            <a:ext cx="7327392" cy="4038600"/>
          </a:xfrm>
        </p:spPr>
        <p:txBody>
          <a:bodyPr anchor="ctr">
            <a:normAutofit/>
          </a:bodyPr>
          <a:lstStyle/>
          <a:p>
            <a:pPr algn="ctr">
              <a:buNone/>
            </a:pPr>
            <a:r>
              <a:rPr lang="vi-VN" sz="3600" b="1" dirty="0" smtClean="0">
                <a:latin typeface="Times New Roman" pitchFamily="18" charset="0"/>
                <a:cs typeface="Times New Roman" pitchFamily="18" charset="0"/>
              </a:rPr>
              <a:t>Vă</a:t>
            </a:r>
            <a:r>
              <a:rPr lang="ro-RO" sz="3600" b="1" dirty="0" smtClean="0">
                <a:latin typeface="Times New Roman" pitchFamily="18" charset="0"/>
                <a:cs typeface="Times New Roman" pitchFamily="18" charset="0"/>
              </a:rPr>
              <a:t> mulțumesc pentru atenție!</a:t>
            </a:r>
            <a:endParaRPr lang="en-US" sz="36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CADRUL NORMATIV</a:t>
            </a:r>
            <a:endParaRPr lang="en-US"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381000" y="1600200"/>
            <a:ext cx="8458200" cy="4953000"/>
          </a:xfrm>
        </p:spPr>
        <p:txBody>
          <a:bodyPr>
            <a:normAutofit/>
          </a:bodyPr>
          <a:lstStyle/>
          <a:p>
            <a:pPr algn="just"/>
            <a:r>
              <a:rPr lang="ro-RO" dirty="0" smtClean="0">
                <a:latin typeface="Times New Roman" pitchFamily="18" charset="0"/>
                <a:cs typeface="Times New Roman" pitchFamily="18" charset="0"/>
              </a:rPr>
              <a:t>Legea nr.99 din 28.05.2010 privind regimul juridic al adopției - </a:t>
            </a:r>
            <a:r>
              <a:rPr lang="vi-VN" dirty="0" smtClean="0">
                <a:latin typeface="Times New Roman" pitchFamily="18" charset="0"/>
                <a:cs typeface="Times New Roman" pitchFamily="18" charset="0"/>
              </a:rPr>
              <a:t>reglementează raporturile juridice privind:</a:t>
            </a:r>
            <a:endParaRPr lang="ro-RO"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a) protecţia drepturilor copilului prin adopţie;</a:t>
            </a:r>
            <a:endParaRPr lang="ro-RO" dirty="0" smtClean="0">
              <a:latin typeface="Times New Roman" pitchFamily="18" charset="0"/>
              <a:cs typeface="Times New Roman" pitchFamily="18" charset="0"/>
            </a:endParaRPr>
          </a:p>
          <a:p>
            <a:pPr algn="just">
              <a:buNone/>
            </a:pPr>
            <a:r>
              <a:rPr lang="ro-RO"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 b) stabilirea regimului juridic al adopţiei;</a:t>
            </a:r>
            <a:endParaRPr lang="ro-RO"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c) cooperarea autorităţilor administraţiei publice cu organizaţii neguvernamentale pentru a asigura copilului un mediu familial sănătos;</a:t>
            </a:r>
            <a:endParaRPr lang="ro-RO" dirty="0" smtClean="0">
              <a:latin typeface="Times New Roman" pitchFamily="18" charset="0"/>
              <a:cs typeface="Times New Roman" pitchFamily="18" charset="0"/>
            </a:endParaRPr>
          </a:p>
          <a:p>
            <a:pPr algn="just">
              <a:buNone/>
            </a:pPr>
            <a:r>
              <a:rPr lang="ro-RO"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 d) colaborarea internaţională în domeniul protecţiei copilului prin adopţie. </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(II)</a:t>
            </a:r>
            <a:endParaRPr lang="en-US"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228600" y="1600200"/>
            <a:ext cx="8763000" cy="5029200"/>
          </a:xfrm>
        </p:spPr>
        <p:txBody>
          <a:bodyPr>
            <a:normAutofit fontScale="40000" lnSpcReduction="20000"/>
          </a:bodyPr>
          <a:lstStyle/>
          <a:p>
            <a:pPr marL="365760" indent="-256032" algn="just">
              <a:lnSpc>
                <a:spcPct val="120000"/>
              </a:lnSpc>
              <a:buNone/>
              <a:defRPr/>
            </a:pPr>
            <a:r>
              <a:rPr lang="ro-RO" sz="3200" dirty="0" smtClean="0"/>
              <a:t> </a:t>
            </a:r>
            <a:r>
              <a:rPr lang="ro-RO" sz="4300" dirty="0" smtClean="0"/>
              <a:t>- </a:t>
            </a:r>
            <a:r>
              <a:rPr lang="ro-RO" sz="4500" dirty="0" err="1" smtClean="0">
                <a:latin typeface="Times New Roman" pitchFamily="18" charset="0"/>
                <a:cs typeface="Times New Roman" pitchFamily="18" charset="0"/>
              </a:rPr>
              <a:t>Hotărîrea</a:t>
            </a:r>
            <a:r>
              <a:rPr lang="ro-RO" sz="4500" dirty="0" smtClean="0">
                <a:latin typeface="Times New Roman" pitchFamily="18" charset="0"/>
                <a:cs typeface="Times New Roman" pitchFamily="18" charset="0"/>
              </a:rPr>
              <a:t> Guvernului nr. 550 din 22.07.2011 privind aprobarea Regulamentului </a:t>
            </a:r>
            <a:r>
              <a:rPr lang="vi-VN" sz="4500" dirty="0" smtClean="0">
                <a:latin typeface="Times New Roman" pitchFamily="18" charset="0"/>
                <a:cs typeface="Times New Roman" pitchFamily="18" charset="0"/>
              </a:rPr>
              <a:t>privind procedura de acreditare şi modul de funcţionare a organizaţiilor</a:t>
            </a:r>
            <a:r>
              <a:rPr lang="ro-RO" sz="4500" dirty="0" smtClean="0">
                <a:latin typeface="Times New Roman" pitchFamily="18" charset="0"/>
                <a:cs typeface="Times New Roman" pitchFamily="18" charset="0"/>
              </a:rPr>
              <a:t> </a:t>
            </a:r>
            <a:r>
              <a:rPr lang="vi-VN" sz="4500" dirty="0" smtClean="0">
                <a:latin typeface="Times New Roman" pitchFamily="18" charset="0"/>
                <a:cs typeface="Times New Roman" pitchFamily="18" charset="0"/>
              </a:rPr>
              <a:t>străine cu atribuţii în domeniul adopţiei internaţionale în Republica Moldova şi a listei serviciilor şi activităţilor pe</a:t>
            </a:r>
            <a:r>
              <a:rPr lang="ro-RO" sz="4500" dirty="0" smtClean="0">
                <a:latin typeface="Times New Roman" pitchFamily="18" charset="0"/>
                <a:cs typeface="Times New Roman" pitchFamily="18" charset="0"/>
              </a:rPr>
              <a:t> </a:t>
            </a:r>
            <a:r>
              <a:rPr lang="vi-VN" sz="4500" dirty="0" smtClean="0">
                <a:latin typeface="Times New Roman" pitchFamily="18" charset="0"/>
                <a:cs typeface="Times New Roman" pitchFamily="18" charset="0"/>
              </a:rPr>
              <a:t>care le pot desfăşura în domeniul adopţiei internaţionale</a:t>
            </a:r>
            <a:r>
              <a:rPr lang="ro-RO" sz="4500" dirty="0" smtClean="0">
                <a:latin typeface="Times New Roman" pitchFamily="18" charset="0"/>
                <a:cs typeface="Times New Roman" pitchFamily="18" charset="0"/>
              </a:rPr>
              <a:t>;</a:t>
            </a:r>
          </a:p>
          <a:p>
            <a:pPr marL="365760" indent="-256032" algn="just">
              <a:lnSpc>
                <a:spcPct val="120000"/>
              </a:lnSpc>
              <a:buNone/>
              <a:defRPr/>
            </a:pPr>
            <a:r>
              <a:rPr lang="ro-RO" sz="4500" dirty="0" smtClean="0">
                <a:latin typeface="Times New Roman" pitchFamily="18" charset="0"/>
                <a:cs typeface="Times New Roman" pitchFamily="18" charset="0"/>
              </a:rPr>
              <a:t> - </a:t>
            </a:r>
            <a:r>
              <a:rPr lang="ro-RO" sz="4500" dirty="0" err="1" smtClean="0">
                <a:latin typeface="Times New Roman" pitchFamily="18" charset="0"/>
                <a:cs typeface="Times New Roman" pitchFamily="18" charset="0"/>
              </a:rPr>
              <a:t>Hotărîrea</a:t>
            </a:r>
            <a:r>
              <a:rPr lang="ro-RO" sz="4500" dirty="0" smtClean="0">
                <a:latin typeface="Times New Roman" pitchFamily="18" charset="0"/>
                <a:cs typeface="Times New Roman" pitchFamily="18" charset="0"/>
              </a:rPr>
              <a:t> Guvernului nr. 560 din 25.07.2011 privind instituirea Consiliului Consultativ pentru Adopții și aprobarea Regulamentului de activitate a acestuia;</a:t>
            </a:r>
          </a:p>
          <a:p>
            <a:pPr marL="365760" indent="-256032" algn="just">
              <a:lnSpc>
                <a:spcPct val="120000"/>
              </a:lnSpc>
              <a:buNone/>
              <a:defRPr/>
            </a:pPr>
            <a:r>
              <a:rPr lang="ro-RO" sz="4500" dirty="0" smtClean="0">
                <a:latin typeface="Times New Roman" pitchFamily="18" charset="0"/>
                <a:cs typeface="Times New Roman" pitchFamily="18" charset="0"/>
              </a:rPr>
              <a:t> - Ordinul ministrului, muncii, protecţiei sociale şi familiei nr. 285 din 23.06.2011 privind aprobarea Regulamentului privind procedura de evaluare a garanţiilor morale şi condiţiilor materiale ale solicitanţilor pentru adopţie;</a:t>
            </a:r>
          </a:p>
          <a:p>
            <a:pPr marL="365760" indent="-256032" algn="just">
              <a:lnSpc>
                <a:spcPct val="120000"/>
              </a:lnSpc>
              <a:buNone/>
              <a:defRPr/>
            </a:pPr>
            <a:r>
              <a:rPr lang="ro-RO" sz="4500" dirty="0" smtClean="0">
                <a:latin typeface="Times New Roman" pitchFamily="18" charset="0"/>
                <a:cs typeface="Times New Roman" pitchFamily="18" charset="0"/>
              </a:rPr>
              <a:t> - Ordinul ministrului muncii, protecţiei sociale şi familiei nr. 309 din 11.08.2011 cu privire la instituirea Registrului de stat al adopţiilor;</a:t>
            </a:r>
          </a:p>
          <a:p>
            <a:pPr marL="365760" indent="-256032" algn="just">
              <a:lnSpc>
                <a:spcPct val="120000"/>
              </a:lnSpc>
              <a:buNone/>
              <a:defRPr/>
            </a:pPr>
            <a:r>
              <a:rPr lang="ro-RO" sz="4500" dirty="0" smtClean="0">
                <a:latin typeface="Times New Roman" pitchFamily="18" charset="0"/>
                <a:cs typeface="Times New Roman" pitchFamily="18" charset="0"/>
              </a:rPr>
              <a:t> - Ordinul ministrului muncii, protecţiei sociale şi familiei nr. 285</a:t>
            </a:r>
            <a:r>
              <a:rPr lang="ro-RO" sz="4500" baseline="30000" dirty="0" smtClean="0">
                <a:latin typeface="Times New Roman" pitchFamily="18" charset="0"/>
                <a:cs typeface="Times New Roman" pitchFamily="18" charset="0"/>
              </a:rPr>
              <a:t>1</a:t>
            </a:r>
            <a:r>
              <a:rPr lang="ro-RO" sz="4500" dirty="0" smtClean="0">
                <a:latin typeface="Times New Roman" pitchFamily="18" charset="0"/>
                <a:cs typeface="Times New Roman" pitchFamily="18" charset="0"/>
              </a:rPr>
              <a:t> din 23.06.2011 cu privire la aprobarea Grilei şi fişei de evaluare a dosarului adoptatorului pentru realizarea procedurii de potrivire prealabilă în cadrul adopției internaționale;</a:t>
            </a:r>
          </a:p>
          <a:p>
            <a:pPr marL="365760" indent="-256032" algn="just">
              <a:lnSpc>
                <a:spcPct val="120000"/>
              </a:lnSpc>
              <a:buNone/>
              <a:defRPr/>
            </a:pPr>
            <a:r>
              <a:rPr lang="ro-RO" sz="4500" dirty="0" smtClean="0">
                <a:latin typeface="Times New Roman" pitchFamily="18" charset="0"/>
                <a:cs typeface="Times New Roman" pitchFamily="18" charset="0"/>
              </a:rPr>
              <a:t> - Ordinul ministrului muncii, protecţiei sociale şi familiei nr. 92 din 30.06.2014 pentru aprobarea modelului Raportului de evaluare </a:t>
            </a:r>
            <a:r>
              <a:rPr lang="ro-RO" sz="4500" dirty="0" err="1" smtClean="0">
                <a:latin typeface="Times New Roman" pitchFamily="18" charset="0"/>
                <a:cs typeface="Times New Roman" pitchFamily="18" charset="0"/>
              </a:rPr>
              <a:t>postadopție</a:t>
            </a:r>
            <a:r>
              <a:rPr lang="ro-RO" sz="4500" dirty="0" smtClean="0">
                <a:latin typeface="Times New Roman" pitchFamily="18" charset="0"/>
                <a:cs typeface="Times New Roman" pitchFamily="18" charset="0"/>
              </a:rPr>
              <a:t> cu privire la situația copilului. </a:t>
            </a:r>
            <a:endParaRPr lang="en-US" sz="45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1066800"/>
          </a:xfrm>
        </p:spPr>
        <p:txBody>
          <a:bodyPr>
            <a:noAutofit/>
          </a:bodyPr>
          <a:lstStyle/>
          <a:p>
            <a:pPr algn="ctr"/>
            <a:r>
              <a:rPr lang="ro-RO" sz="36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Legea privind protecţia specială a copiilor aflaţi în situaţie de risc şi a copiilor separaţi de părinţi</a:t>
            </a:r>
            <a:endParaRPr lang="en-US" sz="36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228600" y="1524000"/>
            <a:ext cx="8763000" cy="5181600"/>
          </a:xfrm>
        </p:spPr>
        <p:txBody>
          <a:bodyPr>
            <a:normAutofit fontScale="70000" lnSpcReduction="20000"/>
          </a:bodyPr>
          <a:lstStyle/>
          <a:p>
            <a:pPr lvl="0" algn="just"/>
            <a:endParaRPr lang="ro-RO" dirty="0" smtClean="0"/>
          </a:p>
          <a:p>
            <a:pPr lvl="0" algn="just"/>
            <a:r>
              <a:rPr lang="ro-RO" sz="3300" dirty="0" smtClean="0">
                <a:latin typeface="Times New Roman" pitchFamily="18" charset="0"/>
                <a:cs typeface="Times New Roman" pitchFamily="18" charset="0"/>
              </a:rPr>
              <a:t>noţiunile care urmează a fi uniform utilizate în domeniul protecţiei speciale a copilului;</a:t>
            </a:r>
            <a:endParaRPr lang="en-US" sz="3300" dirty="0" smtClean="0">
              <a:latin typeface="Times New Roman" pitchFamily="18" charset="0"/>
              <a:cs typeface="Times New Roman" pitchFamily="18" charset="0"/>
            </a:endParaRPr>
          </a:p>
          <a:p>
            <a:pPr lvl="0" algn="just"/>
            <a:r>
              <a:rPr lang="ro-RO" sz="3300" dirty="0" smtClean="0">
                <a:latin typeface="Times New Roman" pitchFamily="18" charset="0"/>
                <a:cs typeface="Times New Roman" pitchFamily="18" charset="0"/>
              </a:rPr>
              <a:t>principiile în domeniul protecţiei copilului aflat în situaţie de risc şi a copilului separat de părinţi;</a:t>
            </a:r>
            <a:endParaRPr lang="en-US" sz="3300" dirty="0" smtClean="0">
              <a:latin typeface="Times New Roman" pitchFamily="18" charset="0"/>
              <a:cs typeface="Times New Roman" pitchFamily="18" charset="0"/>
            </a:endParaRPr>
          </a:p>
          <a:p>
            <a:pPr lvl="0" algn="just"/>
            <a:r>
              <a:rPr lang="ro-RO" sz="3300" dirty="0" smtClean="0">
                <a:latin typeface="Times New Roman" pitchFamily="18" charset="0"/>
                <a:cs typeface="Times New Roman" pitchFamily="18" charset="0"/>
              </a:rPr>
              <a:t>atribuţiile autorităţilor tutelare;</a:t>
            </a:r>
            <a:endParaRPr lang="en-US" sz="3300" dirty="0" smtClean="0">
              <a:latin typeface="Times New Roman" pitchFamily="18" charset="0"/>
              <a:cs typeface="Times New Roman" pitchFamily="18" charset="0"/>
            </a:endParaRPr>
          </a:p>
          <a:p>
            <a:pPr algn="just"/>
            <a:r>
              <a:rPr lang="ro-RO" sz="3300" dirty="0" smtClean="0">
                <a:latin typeface="Times New Roman" pitchFamily="18" charset="0"/>
                <a:cs typeface="Times New Roman" pitchFamily="18" charset="0"/>
              </a:rPr>
              <a:t>identificarea, evidenţa şi asistenţa copiilor aflaţi în situaţie de risc;</a:t>
            </a:r>
          </a:p>
          <a:p>
            <a:pPr lvl="0" algn="just"/>
            <a:r>
              <a:rPr lang="ro-RO" sz="3300" dirty="0" smtClean="0">
                <a:latin typeface="Times New Roman" pitchFamily="18" charset="0"/>
                <a:cs typeface="Times New Roman" pitchFamily="18" charset="0"/>
              </a:rPr>
              <a:t>plasamentul de urgenţă şi plasamentul planificat al copiilor;</a:t>
            </a:r>
            <a:endParaRPr lang="en-US" sz="3300" dirty="0" smtClean="0">
              <a:latin typeface="Times New Roman" pitchFamily="18" charset="0"/>
              <a:cs typeface="Times New Roman" pitchFamily="18" charset="0"/>
            </a:endParaRPr>
          </a:p>
          <a:p>
            <a:pPr lvl="0" algn="just"/>
            <a:r>
              <a:rPr lang="ro-RO" sz="3300" dirty="0" smtClean="0">
                <a:latin typeface="Times New Roman" pitchFamily="18" charset="0"/>
                <a:cs typeface="Times New Roman" pitchFamily="18" charset="0"/>
              </a:rPr>
              <a:t>procedura de evidenţă şi monitorizare a copiilor ai căror părinţi sunt plecaţi peste hotare;</a:t>
            </a:r>
            <a:endParaRPr lang="en-US" sz="3300" dirty="0" smtClean="0">
              <a:latin typeface="Times New Roman" pitchFamily="18" charset="0"/>
              <a:cs typeface="Times New Roman" pitchFamily="18" charset="0"/>
            </a:endParaRPr>
          </a:p>
          <a:p>
            <a:pPr lvl="0" algn="just"/>
            <a:r>
              <a:rPr lang="ro-RO" sz="3300" dirty="0" smtClean="0">
                <a:latin typeface="Times New Roman" pitchFamily="18" charset="0"/>
                <a:cs typeface="Times New Roman" pitchFamily="18" charset="0"/>
              </a:rPr>
              <a:t>determinarea statutului copiilor separaţi de părinţi;</a:t>
            </a:r>
            <a:endParaRPr lang="en-US" sz="3300" dirty="0" smtClean="0">
              <a:latin typeface="Times New Roman" pitchFamily="18" charset="0"/>
              <a:cs typeface="Times New Roman" pitchFamily="18" charset="0"/>
            </a:endParaRPr>
          </a:p>
          <a:p>
            <a:pPr lvl="0" algn="just"/>
            <a:r>
              <a:rPr lang="ro-RO" sz="3300" dirty="0" smtClean="0">
                <a:latin typeface="Times New Roman" pitchFamily="18" charset="0"/>
                <a:cs typeface="Times New Roman" pitchFamily="18" charset="0"/>
              </a:rPr>
              <a:t>cooperarea;</a:t>
            </a:r>
            <a:endParaRPr lang="en-US" sz="3300" dirty="0" smtClean="0">
              <a:latin typeface="Times New Roman" pitchFamily="18" charset="0"/>
              <a:cs typeface="Times New Roman" pitchFamily="18" charset="0"/>
            </a:endParaRPr>
          </a:p>
          <a:p>
            <a:pPr lvl="0" algn="just"/>
            <a:r>
              <a:rPr lang="ro-RO" sz="3300" dirty="0" smtClean="0">
                <a:latin typeface="Times New Roman" pitchFamily="18" charset="0"/>
                <a:cs typeface="Times New Roman" pitchFamily="18" charset="0"/>
              </a:rPr>
              <a:t>răspunderea.</a:t>
            </a:r>
            <a:endParaRPr lang="en-US" sz="33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Cooperarea intersectorială</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04800" y="1600200"/>
            <a:ext cx="8461248" cy="4495800"/>
          </a:xfrm>
        </p:spPr>
        <p:txBody>
          <a:bodyPr>
            <a:normAutofit fontScale="92500" lnSpcReduction="20000"/>
          </a:bodyPr>
          <a:lstStyle/>
          <a:p>
            <a:pPr algn="just"/>
            <a:r>
              <a:rPr lang="ro-RO" dirty="0" err="1" smtClean="0">
                <a:latin typeface="Times New Roman" pitchFamily="18" charset="0"/>
                <a:cs typeface="Times New Roman" pitchFamily="18" charset="0"/>
              </a:rPr>
              <a:t>Hotărîrea</a:t>
            </a:r>
            <a:r>
              <a:rPr lang="ro-RO" dirty="0" smtClean="0">
                <a:latin typeface="Times New Roman" pitchFamily="18" charset="0"/>
                <a:cs typeface="Times New Roman" pitchFamily="18" charset="0"/>
              </a:rPr>
              <a:t> Guvernului nr. 270 din 08.04.2014 cu privire la aprobarea Instrucțiunilor privind mecanismul intersectorial de cooperare pentru identificarea, evaluarea, referirea, asistența și monitorizarea copiilor victime și potențiale victime ale violenței, neglijării, exploatării și traficului;</a:t>
            </a:r>
          </a:p>
          <a:p>
            <a:pPr algn="just"/>
            <a:r>
              <a:rPr lang="ro-RO" dirty="0" smtClean="0">
                <a:latin typeface="Times New Roman" pitchFamily="18" charset="0"/>
                <a:cs typeface="Times New Roman" pitchFamily="18" charset="0"/>
              </a:rPr>
              <a:t>Ordinul comun al Ministerului Muncii, Protecției Sociale și Familiei, Ministerului Educației, Ministerului Sănătății, Ministerului Afacerilor Interne  nr. 153/1043/1042/293 din 08.10.2014 cu privire la aprobarea Fișei de sesizare a cazului suspect de violență, neglijare, exploatare și trafic al copilului.</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12775" y="228600"/>
            <a:ext cx="8153400" cy="990600"/>
          </a:xfrm>
        </p:spPr>
        <p:txBody>
          <a:bodyPr>
            <a:noAutofit/>
          </a:bodyPr>
          <a:lstStyle/>
          <a:p>
            <a:pPr algn="ctr" eaLnBrk="1" hangingPunct="1"/>
            <a:r>
              <a:rPr lang="ro-RO" sz="3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Strategia pentru protecția copilului și familiei</a:t>
            </a:r>
            <a:br>
              <a:rPr lang="ro-RO" sz="3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br>
            <a:r>
              <a:rPr lang="ro-RO" sz="3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2014-2020</a:t>
            </a:r>
            <a:endParaRPr lang="ru-RU" sz="3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612775" y="1600200"/>
            <a:ext cx="8153400" cy="5029200"/>
          </a:xfrm>
        </p:spPr>
        <p:txBody>
          <a:bodyPr>
            <a:normAutofit fontScale="92500"/>
          </a:bodyPr>
          <a:lstStyle/>
          <a:p>
            <a:pPr algn="just" eaLnBrk="1" hangingPunct="1"/>
            <a:r>
              <a:rPr lang="ro-RO" sz="2700" dirty="0" smtClean="0">
                <a:latin typeface="Times New Roman" pitchFamily="18" charset="0"/>
                <a:cs typeface="Times New Roman" pitchFamily="18" charset="0"/>
              </a:rPr>
              <a:t>un document de politici care are ca scop dezvoltarea și eficientizarea sistemului de protecţie a familiilor cu copii în situaţie de risc şi copiilor aflaţi situaţie de dificultate;</a:t>
            </a:r>
          </a:p>
          <a:p>
            <a:pPr algn="just" eaLnBrk="1" hangingPunct="1"/>
            <a:r>
              <a:rPr lang="ro-RO" sz="2700" dirty="0" smtClean="0">
                <a:latin typeface="Times New Roman" pitchFamily="18" charset="0"/>
                <a:cs typeface="Times New Roman" pitchFamily="18" charset="0"/>
              </a:rPr>
              <a:t>este focusat pe un set de obiective generale stabilite în conformitate cu situaţia actuală a familiilor şi copiilor în risc sau dificultate, bazându-se pe cele mai bune practici internaţionale în domeniu;</a:t>
            </a:r>
          </a:p>
          <a:p>
            <a:pPr algn="just" eaLnBrk="1" hangingPunct="1"/>
            <a:r>
              <a:rPr lang="ro-RO" sz="2700" dirty="0" smtClean="0">
                <a:latin typeface="Times New Roman" pitchFamily="18" charset="0"/>
                <a:cs typeface="Times New Roman" pitchFamily="18" charset="0"/>
              </a:rPr>
              <a:t>asigură sinergia cu alte documente de politici şi politicile în domeniul protecţiei copilului şi a familiei.</a:t>
            </a:r>
          </a:p>
          <a:p>
            <a:pPr algn="just">
              <a:buNone/>
            </a:pPr>
            <a:r>
              <a:rPr lang="ro-RO" sz="2800" dirty="0" smtClean="0">
                <a:latin typeface="Times New Roman" pitchFamily="18" charset="0"/>
                <a:cs typeface="Times New Roman" pitchFamily="18" charset="0"/>
              </a:rPr>
              <a:t>    Până la moment, MMPSF a definitivat proiectul Planului de acțiuni și actualmente se află în proces de </a:t>
            </a:r>
            <a:r>
              <a:rPr lang="ro-RO" sz="2800" dirty="0" err="1" smtClean="0">
                <a:latin typeface="Times New Roman" pitchFamily="18" charset="0"/>
                <a:cs typeface="Times New Roman" pitchFamily="18" charset="0"/>
              </a:rPr>
              <a:t>costificare</a:t>
            </a:r>
            <a:r>
              <a:rPr lang="ro-RO" sz="2800" dirty="0" smtClean="0">
                <a:latin typeface="Times New Roman" pitchFamily="18" charset="0"/>
                <a:cs typeface="Times New Roman" pitchFamily="18" charset="0"/>
              </a:rPr>
              <a:t> a acțiunilor.</a:t>
            </a:r>
            <a:endParaRPr lang="ru-RU" sz="27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Acreditarea prestatorilor de servicii sociale</a:t>
            </a:r>
            <a:endParaRPr lang="ro-RO"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304800" y="1600200"/>
            <a:ext cx="8610600" cy="4953000"/>
          </a:xfrm>
        </p:spPr>
        <p:txBody>
          <a:bodyPr>
            <a:normAutofit fontScale="92500" lnSpcReduction="20000"/>
          </a:bodyPr>
          <a:lstStyle/>
          <a:p>
            <a:pPr algn="just"/>
            <a:r>
              <a:rPr lang="ro-RO" dirty="0" smtClean="0">
                <a:latin typeface="Times New Roman" pitchFamily="18" charset="0"/>
                <a:cs typeface="Times New Roman" pitchFamily="18" charset="0"/>
              </a:rPr>
              <a:t>Legea nr.129 din 08.06.2012 privind acreditarea prestatorilor de servicii sociale - </a:t>
            </a:r>
            <a:r>
              <a:rPr lang="vi-VN" dirty="0" smtClean="0">
                <a:latin typeface="Times New Roman" pitchFamily="18" charset="0"/>
                <a:cs typeface="Times New Roman" pitchFamily="18" charset="0"/>
              </a:rPr>
              <a:t>stabileşte cadrul general privind crearea şi funcţionarea sistemului naţional de acreditare a prestatorilor de servicii sociale, de asemenea principiile de bază, criteriile generale, modul şi condiţiile de acreditare a prestatorilor de servicii sociale</a:t>
            </a:r>
            <a:r>
              <a:rPr lang="ro-RO" dirty="0" smtClean="0">
                <a:latin typeface="Times New Roman" pitchFamily="18" charset="0"/>
                <a:cs typeface="Times New Roman" pitchFamily="18" charset="0"/>
              </a:rPr>
              <a:t>; </a:t>
            </a:r>
          </a:p>
          <a:p>
            <a:pPr algn="just"/>
            <a:r>
              <a:rPr lang="ro-RO" dirty="0" err="1" smtClean="0">
                <a:latin typeface="Times New Roman" pitchFamily="18" charset="0"/>
                <a:cs typeface="Times New Roman" pitchFamily="18" charset="0"/>
              </a:rPr>
              <a:t>Hotărîrea</a:t>
            </a:r>
            <a:r>
              <a:rPr lang="ro-RO" dirty="0" smtClean="0">
                <a:latin typeface="Times New Roman" pitchFamily="18" charset="0"/>
                <a:cs typeface="Times New Roman" pitchFamily="18" charset="0"/>
              </a:rPr>
              <a:t> Guvernului nr. 998 din 28.12.2012 pentru aprobarea Regulamentului privind organizarea şi funcţionarea Consiliului naţional de acreditare a prestatorilor de servicii sociale, structura şi efectivul-limită. </a:t>
            </a:r>
            <a:endParaRPr lang="en-US" dirty="0" smtClean="0">
              <a:latin typeface="Times New Roman" pitchFamily="18" charset="0"/>
              <a:cs typeface="Times New Roman" pitchFamily="18" charset="0"/>
            </a:endParaRPr>
          </a:p>
          <a:p>
            <a:pPr algn="just"/>
            <a:r>
              <a:rPr lang="ro-RO" dirty="0" err="1" smtClean="0">
                <a:latin typeface="Times New Roman" pitchFamily="18" charset="0"/>
                <a:cs typeface="Times New Roman" pitchFamily="18" charset="0"/>
              </a:rPr>
              <a:t>Hotărîrea</a:t>
            </a:r>
            <a:r>
              <a:rPr lang="ro-RO"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Guvernului</a:t>
            </a:r>
            <a:r>
              <a:rPr lang="en-US"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nr. 95 din 07.02.2014 pentru aprobarea </a:t>
            </a:r>
            <a:r>
              <a:rPr lang="ro-MO" dirty="0" smtClean="0">
                <a:latin typeface="Times New Roman" pitchFamily="18" charset="0"/>
                <a:cs typeface="Times New Roman" pitchFamily="18" charset="0"/>
              </a:rPr>
              <a:t>Regulamentului privind procedura de acreditare a prestatorilor de servicii sociale</a:t>
            </a:r>
            <a:r>
              <a:rPr lang="ro-RO"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Sistemul naţional de acreditare</a:t>
            </a:r>
            <a:endParaRPr lang="en-US"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304800" y="1524000"/>
            <a:ext cx="8610600" cy="5029200"/>
          </a:xfrm>
        </p:spPr>
        <p:txBody>
          <a:bodyPr>
            <a:normAutofit/>
          </a:bodyPr>
          <a:lstStyle/>
          <a:p>
            <a:pPr algn="just"/>
            <a:r>
              <a:rPr lang="ro-RO" dirty="0" smtClean="0">
                <a:latin typeface="Times New Roman" pitchFamily="18" charset="0"/>
                <a:cs typeface="Times New Roman" pitchFamily="18" charset="0"/>
              </a:rPr>
              <a:t>Consiliul naţional de acreditare a prestatorilor de servicii sociale;</a:t>
            </a:r>
          </a:p>
          <a:p>
            <a:pPr algn="just"/>
            <a:r>
              <a:rPr lang="ro-RO" dirty="0" smtClean="0">
                <a:latin typeface="Times New Roman" pitchFamily="18" charset="0"/>
                <a:cs typeface="Times New Roman" pitchFamily="18" charset="0"/>
              </a:rPr>
              <a:t>grupurile de experţi în evaluare.</a:t>
            </a:r>
          </a:p>
          <a:p>
            <a:pPr algn="just">
              <a:buNone/>
            </a:pPr>
            <a:r>
              <a:rPr lang="ro-RO" dirty="0" smtClean="0">
                <a:latin typeface="Times New Roman" pitchFamily="18" charset="0"/>
                <a:cs typeface="Times New Roman" pitchFamily="18" charset="0"/>
              </a:rPr>
              <a:t>   Au fost elaborate fișele de autoevaluare și evaluare pentru serviciile sociale adresate copiilor separați de părinți.</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RO"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Ajustarea cadrului normativ care reglementează organizarea și funcționarea serviciilor sociale la prevederile Liniilor directoare ONU în acest domeniu</a:t>
            </a:r>
            <a:endParaRPr lang="ro-RO" sz="24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304800" y="1600200"/>
            <a:ext cx="8534400" cy="4953000"/>
          </a:xfrm>
        </p:spPr>
        <p:txBody>
          <a:bodyPr>
            <a:normAutofit fontScale="85000" lnSpcReduction="10000"/>
          </a:bodyPr>
          <a:lstStyle/>
          <a:p>
            <a:pPr algn="just"/>
            <a:r>
              <a:rPr lang="ro-RO" dirty="0" err="1" smtClean="0">
                <a:latin typeface="Times New Roman" pitchFamily="18" charset="0"/>
                <a:cs typeface="Times New Roman" pitchFamily="18" charset="0"/>
              </a:rPr>
              <a:t>Hotărîrea</a:t>
            </a:r>
            <a:r>
              <a:rPr lang="ro-RO" dirty="0" smtClean="0">
                <a:latin typeface="Times New Roman" pitchFamily="18" charset="0"/>
                <a:cs typeface="Times New Roman" pitchFamily="18" charset="0"/>
              </a:rPr>
              <a:t> Guvernului nr. 889 din 11.11.2013 pentru aprobarea Regulamentului-cadru cu privire la organizarea şi funcţionarea Serviciului social de sprijin pentru familiile cu copii;</a:t>
            </a:r>
          </a:p>
          <a:p>
            <a:pPr algn="just"/>
            <a:r>
              <a:rPr lang="ro-RO" dirty="0" err="1" smtClean="0">
                <a:latin typeface="Times New Roman" pitchFamily="18" charset="0"/>
                <a:cs typeface="Times New Roman" pitchFamily="18" charset="0"/>
              </a:rPr>
              <a:t>Hotărîrea</a:t>
            </a:r>
            <a:r>
              <a:rPr lang="ro-RO" dirty="0" smtClean="0">
                <a:latin typeface="Times New Roman" pitchFamily="18" charset="0"/>
                <a:cs typeface="Times New Roman" pitchFamily="18" charset="0"/>
              </a:rPr>
              <a:t> Guvernului nr. 780 din 25.09.2014 cu privire la aprobarea Standardelor minime de calitate privind Serviciul social de sprijin pentru familiile cu copii;</a:t>
            </a:r>
          </a:p>
          <a:p>
            <a:pPr lvl="0" algn="just"/>
            <a:r>
              <a:rPr lang="ro-RO" dirty="0" err="1" smtClean="0">
                <a:latin typeface="Times New Roman" pitchFamily="18" charset="0"/>
                <a:cs typeface="Times New Roman" pitchFamily="18" charset="0"/>
              </a:rPr>
              <a:t>Hotărîrea</a:t>
            </a:r>
            <a:r>
              <a:rPr lang="ro-RO" dirty="0" smtClean="0">
                <a:latin typeface="Times New Roman" pitchFamily="18" charset="0"/>
                <a:cs typeface="Times New Roman" pitchFamily="18" charset="0"/>
              </a:rPr>
              <a:t> Guvernului nr. 52 din 17.01.2013 privind aprobarea Regulamentului-cadru cu privire la organizarea și funcționarea Serviciului social Casa comunitară pentru copii în situație de risc;</a:t>
            </a:r>
            <a:endParaRPr lang="en-US" dirty="0" smtClean="0">
              <a:latin typeface="Times New Roman" pitchFamily="18" charset="0"/>
              <a:cs typeface="Times New Roman" pitchFamily="18" charset="0"/>
            </a:endParaRPr>
          </a:p>
          <a:p>
            <a:pPr lvl="0" algn="just"/>
            <a:r>
              <a:rPr lang="ro-RO" dirty="0" err="1" smtClean="0">
                <a:latin typeface="Times New Roman" pitchFamily="18" charset="0"/>
                <a:cs typeface="Times New Roman" pitchFamily="18" charset="0"/>
              </a:rPr>
              <a:t>Hotărîrea</a:t>
            </a:r>
            <a:r>
              <a:rPr lang="ro-RO" dirty="0" smtClean="0">
                <a:latin typeface="Times New Roman" pitchFamily="18" charset="0"/>
                <a:cs typeface="Times New Roman" pitchFamily="18" charset="0"/>
              </a:rPr>
              <a:t> Guvernului nr. 529 din 03.07.2014 cu privire la aprobarea standardelor minime de calitate pentru Serviciul social </a:t>
            </a:r>
            <a:r>
              <a:rPr lang="en-US" dirty="0" smtClean="0">
                <a:latin typeface="Times New Roman" pitchFamily="18" charset="0"/>
                <a:cs typeface="Times New Roman" pitchFamily="18" charset="0"/>
              </a:rPr>
              <a:t>“</a:t>
            </a:r>
            <a:r>
              <a:rPr lang="ro-RO" dirty="0" smtClean="0">
                <a:latin typeface="Times New Roman" pitchFamily="18" charset="0"/>
                <a:cs typeface="Times New Roman" pitchFamily="18" charset="0"/>
              </a:rPr>
              <a:t>Casă comunitară pentru copii în situație de risc</a:t>
            </a:r>
            <a:r>
              <a:rPr lang="en-US" dirty="0" smtClean="0">
                <a:latin typeface="Times New Roman" pitchFamily="18" charset="0"/>
                <a:cs typeface="Times New Roman" pitchFamily="18" charset="0"/>
              </a:rPr>
              <a:t>”;</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558</TotalTime>
  <Words>1161</Words>
  <Application>Microsoft Office PowerPoint</Application>
  <PresentationFormat>On-screen Show (4:3)</PresentationFormat>
  <Paragraphs>70</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Median</vt:lpstr>
      <vt:lpstr>SISTEMUL DE PROTECȚIE A COPILULUI ÎN REPUBLICA  MOLDOVA – REALIZĂRI Și Perspective</vt:lpstr>
      <vt:lpstr>CADRUL NORMATIV</vt:lpstr>
      <vt:lpstr>(II)</vt:lpstr>
      <vt:lpstr>Legea privind protecţia specială a copiilor aflaţi în situaţie de risc şi a copiilor separaţi de părinţi</vt:lpstr>
      <vt:lpstr>Cooperarea intersectorială</vt:lpstr>
      <vt:lpstr>Strategia pentru protecția copilului și familiei 2014-2020</vt:lpstr>
      <vt:lpstr>Acreditarea prestatorilor de servicii sociale</vt:lpstr>
      <vt:lpstr>Sistemul naţional de acreditare</vt:lpstr>
      <vt:lpstr>Ajustarea cadrului normativ care reglementează organizarea și funcționarea serviciilor sociale la prevederile Liniilor directoare ONU în acest domeniu</vt:lpstr>
      <vt:lpstr>(II)</vt:lpstr>
      <vt:lpstr>Dezvoltarea serviciilor sociale</vt:lpstr>
      <vt:lpstr>Consiliile consultative ale copiilor</vt:lpstr>
      <vt:lpstr>PERSPECTIVE</vt:lpstr>
      <vt:lpstr>PERSPECTIVE (II)</vt:lpstr>
      <vt:lpstr>PERSPECTIVE (III)</vt:lpstr>
      <vt:lpstr>Slide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Rodica Moraru</dc:creator>
  <cp:lastModifiedBy>user</cp:lastModifiedBy>
  <cp:revision>74</cp:revision>
  <dcterms:created xsi:type="dcterms:W3CDTF">2006-08-16T00:00:00Z</dcterms:created>
  <dcterms:modified xsi:type="dcterms:W3CDTF">2015-12-08T06:06:36Z</dcterms:modified>
</cp:coreProperties>
</file>